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8"/>
  </p:notesMasterIdLst>
  <p:handoutMasterIdLst>
    <p:handoutMasterId r:id="rId39"/>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9" d="100"/>
          <a:sy n="89" d="100"/>
        </p:scale>
        <p:origin x="466" y="77"/>
      </p:cViewPr>
      <p:guideLst>
        <p:guide orient="horz" pos="2160"/>
        <p:guide pos="3840"/>
      </p:guideLst>
    </p:cSldViewPr>
  </p:slideViewPr>
  <p:notesTextViewPr>
    <p:cViewPr>
      <p:scale>
        <a:sx n="3" d="2"/>
        <a:sy n="3" d="2"/>
      </p:scale>
      <p:origin x="0" y="0"/>
    </p:cViewPr>
  </p:notesTextViewPr>
  <p:notesViewPr>
    <p:cSldViewPr snapToGrid="0" showGuides="1">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20FABB-35B9-4DF0-B8CA-1093D3549FD0}" type="datetime1">
              <a:rPr lang="de-DE" smtClean="0"/>
              <a:t>12.01.2021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6E42EF-B2A2-4428-A098-E6934E2840B8}" type="slidenum">
              <a:rPr lang="de-DE" smtClean="0"/>
              <a:t>‹Nr.›</a:t>
            </a:fld>
            <a:endParaRPr lang="de-DE" dirty="0"/>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3B7662-A134-4BC8-B9D8-58F0C46B2878}" type="datetime1">
              <a:rPr lang="de-DE" noProof="0" smtClean="0"/>
              <a:t>12.01.2021</a:t>
            </a:fld>
            <a:endParaRPr lang="de-DE" noProof="0"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3716F0-385D-4F6E-BE54-A09D410D24C2}" type="slidenum">
              <a:rPr lang="de-DE" noProof="0" smtClean="0"/>
              <a:t>‹Nr.›</a:t>
            </a:fld>
            <a:endParaRPr lang="de-DE" noProof="0" dirty="0"/>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923716F0-385D-4F6E-BE54-A09D410D24C2}" type="slidenum">
              <a:rPr lang="de-DE" smtClean="0"/>
              <a:t>1</a:t>
            </a:fld>
            <a:endParaRPr lang="de-DE" dirty="0"/>
          </a:p>
        </p:txBody>
      </p:sp>
    </p:spTree>
    <p:extLst>
      <p:ext uri="{BB962C8B-B14F-4D97-AF65-F5344CB8AC3E}">
        <p14:creationId xmlns:p14="http://schemas.microsoft.com/office/powerpoint/2010/main" val="45684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923716F0-385D-4F6E-BE54-A09D410D24C2}" type="slidenum">
              <a:rPr lang="de-DE" smtClean="0"/>
              <a:t>2</a:t>
            </a:fld>
            <a:endParaRPr lang="de-DE" dirty="0"/>
          </a:p>
        </p:txBody>
      </p:sp>
    </p:spTree>
    <p:extLst>
      <p:ext uri="{BB962C8B-B14F-4D97-AF65-F5344CB8AC3E}">
        <p14:creationId xmlns:p14="http://schemas.microsoft.com/office/powerpoint/2010/main" val="31040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4343400"/>
            <a:ext cx="10363200" cy="1975104"/>
          </a:xfrm>
        </p:spPr>
        <p:txBody>
          <a:bodyPr rtlCol="0"/>
          <a:lstStyle>
            <a:lvl1pPr marR="9144" algn="l">
              <a:defRPr sz="4000" b="1" cap="all" spc="0" baseline="0">
                <a:solidFill>
                  <a:schemeClr val="tx2"/>
                </a:solidFill>
                <a:effectLst>
                  <a:reflection blurRad="12700" stA="34000" endA="740" endPos="53000" dir="5400000" sy="-100000" algn="bl" rotWithShape="0"/>
                </a:effectLst>
              </a:defRPr>
            </a:lvl1pPr>
            <a:extLst/>
          </a:lstStyle>
          <a:p>
            <a:pPr rtl="0"/>
            <a:r>
              <a:rPr lang="de-DE" smtClean="0"/>
              <a:t>Titelmasterformat durch Klicken bearbeiten</a:t>
            </a:r>
            <a:endParaRPr kumimoji="0" lang="de-DE" dirty="0"/>
          </a:p>
        </p:txBody>
      </p:sp>
      <p:sp>
        <p:nvSpPr>
          <p:cNvPr id="9" name="Untertitel 8"/>
          <p:cNvSpPr>
            <a:spLocks noGrp="1"/>
          </p:cNvSpPr>
          <p:nvPr>
            <p:ph type="subTitle" idx="1"/>
          </p:nvPr>
        </p:nvSpPr>
        <p:spPr>
          <a:xfrm>
            <a:off x="1219200" y="2834640"/>
            <a:ext cx="10363200" cy="1508760"/>
          </a:xfrm>
        </p:spPr>
        <p:txBody>
          <a:bodyPr lIns="100584" tIns="45720" rtlCol="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rtl="0"/>
            <a:r>
              <a:rPr lang="de-DE" smtClean="0"/>
              <a:t>Formatvorlage des Untertitelmasters durch Klicken bearbeiten</a:t>
            </a:r>
            <a:endParaRPr lang="de-DE" dirty="0"/>
          </a:p>
        </p:txBody>
      </p:sp>
      <p:sp>
        <p:nvSpPr>
          <p:cNvPr id="17" name="Fußzeilenplatzhalter 16"/>
          <p:cNvSpPr>
            <a:spLocks noGrp="1"/>
          </p:cNvSpPr>
          <p:nvPr>
            <p:ph type="ftr" sz="quarter" idx="11"/>
          </p:nvPr>
        </p:nvSpPr>
        <p:spPr/>
        <p:txBody>
          <a:bodyPr rtlCol="0"/>
          <a:lstStyle/>
          <a:p>
            <a:pPr rtl="0"/>
            <a:r>
              <a:rPr lang="de-DE" dirty="0"/>
              <a:t>Fußzeile hinzufügen</a:t>
            </a:r>
          </a:p>
        </p:txBody>
      </p:sp>
      <p:sp>
        <p:nvSpPr>
          <p:cNvPr id="28" name="Datumsplatzhalter 27"/>
          <p:cNvSpPr>
            <a:spLocks noGrp="1"/>
          </p:cNvSpPr>
          <p:nvPr>
            <p:ph type="dt" sz="half" idx="10"/>
          </p:nvPr>
        </p:nvSpPr>
        <p:spPr/>
        <p:txBody>
          <a:bodyPr rtlCol="0"/>
          <a:lstStyle/>
          <a:p>
            <a:pPr rtl="0"/>
            <a:fld id="{73B193AB-6B43-4149-A36E-159E17DB28C8}" type="datetime1">
              <a:rPr lang="de-DE" smtClean="0"/>
              <a:t>12.01.2021</a:t>
            </a:fld>
            <a:endParaRPr lang="de-DE" dirty="0"/>
          </a:p>
        </p:txBody>
      </p:sp>
      <p:sp>
        <p:nvSpPr>
          <p:cNvPr id="29" name="Foliennummernplatzhalter 28"/>
          <p:cNvSpPr>
            <a:spLocks noGrp="1"/>
          </p:cNvSpPr>
          <p:nvPr>
            <p:ph type="sldNum" sz="quarter" idx="12"/>
          </p:nvPr>
        </p:nvSpPr>
        <p:spPr/>
        <p:txBody>
          <a:bodyPr rtlCol="0"/>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rtlCol="0"/>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FF3F30EA-B15F-45F3-8E06-E51BAD5844B9}" type="datetime1">
              <a:rPr lang="de-DE" smtClean="0"/>
              <a:t>12.01.2021</a:t>
            </a:fld>
            <a:endParaRPr lang="de-DE" dirty="0"/>
          </a:p>
        </p:txBody>
      </p:sp>
      <p:sp>
        <p:nvSpPr>
          <p:cNvPr id="6" name="Foliennummernplatzhalter 5"/>
          <p:cNvSpPr>
            <a:spLocks noGrp="1"/>
          </p:cNvSpPr>
          <p:nvPr>
            <p:ph type="sldNum" sz="quarter" idx="12"/>
          </p:nvPr>
        </p:nvSpPr>
        <p:spPr/>
        <p:txBody>
          <a:bodyPr rtlCol="0"/>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641600" cy="5851525"/>
          </a:xfrm>
        </p:spPr>
        <p:txBody>
          <a:bodyPr vert="eaVert" rtlCol="0" anchor="ctr"/>
          <a:lstStyle/>
          <a:p>
            <a:pPr rtl="0"/>
            <a:r>
              <a:rPr lang="de-DE" smtClean="0"/>
              <a:t>Titelmasterformat durch Klicken bearbeiten</a:t>
            </a:r>
            <a:endParaRPr lang="de-DE" dirty="0"/>
          </a:p>
        </p:txBody>
      </p:sp>
      <p:sp>
        <p:nvSpPr>
          <p:cNvPr id="3" name="Vertikaler Textplatzhalter 2"/>
          <p:cNvSpPr>
            <a:spLocks noGrp="1"/>
          </p:cNvSpPr>
          <p:nvPr>
            <p:ph type="body" orient="vert" idx="1"/>
          </p:nvPr>
        </p:nvSpPr>
        <p:spPr>
          <a:xfrm>
            <a:off x="812800" y="274640"/>
            <a:ext cx="7823200" cy="5851525"/>
          </a:xfrm>
        </p:spPr>
        <p:txBody>
          <a:bodyPr vert="eaVert" rtlCol="0"/>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7B98FDDA-E1DB-419D-96B1-0E03038650F3}" type="datetime1">
              <a:rPr lang="de-DE" smtClean="0"/>
              <a:t>12.01.2021</a:t>
            </a:fld>
            <a:endParaRPr lang="de-DE" dirty="0"/>
          </a:p>
        </p:txBody>
      </p:sp>
      <p:sp>
        <p:nvSpPr>
          <p:cNvPr id="6" name="Foliennummernplatzhalter 5"/>
          <p:cNvSpPr>
            <a:spLocks noGrp="1"/>
          </p:cNvSpPr>
          <p:nvPr>
            <p:ph type="sldNum" sz="quarter" idx="12"/>
          </p:nvPr>
        </p:nvSpPr>
        <p:spPr/>
        <p:txBody>
          <a:bodyPr rtlCol="0"/>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solidFill>
                  <a:schemeClr val="tx2"/>
                </a:solidFill>
              </a:defRPr>
            </a:lvl1pPr>
            <a:extLst/>
          </a:lstStyle>
          <a:p>
            <a:pPr rtl="0"/>
            <a:r>
              <a:rPr lang="de-DE" smtClean="0"/>
              <a:t>Titelmasterformat durch Klicken bearbeiten</a:t>
            </a:r>
            <a:endParaRPr lang="de-DE" dirty="0"/>
          </a:p>
        </p:txBody>
      </p:sp>
      <p:sp>
        <p:nvSpPr>
          <p:cNvPr id="3" name="Inhaltsplatzhalter 2"/>
          <p:cNvSpPr>
            <a:spLocks noGrp="1"/>
          </p:cNvSpPr>
          <p:nvPr>
            <p:ph idx="1"/>
          </p:nvPr>
        </p:nvSpPr>
        <p:spPr/>
        <p:txBody>
          <a:bodyPr rtlCol="0"/>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5C9FE003-7356-4239-A44E-636BA0655805}" type="datetime1">
              <a:rPr lang="de-DE" smtClean="0"/>
              <a:t>12.01.2021</a:t>
            </a:fld>
            <a:endParaRPr lang="de-DE" dirty="0"/>
          </a:p>
        </p:txBody>
      </p:sp>
      <p:sp>
        <p:nvSpPr>
          <p:cNvPr id="6" name="Foliennummernplatzhalter 5"/>
          <p:cNvSpPr>
            <a:spLocks noGrp="1"/>
          </p:cNvSpPr>
          <p:nvPr>
            <p:ph type="sldNum" sz="quarter" idx="12"/>
          </p:nvPr>
        </p:nvSpPr>
        <p:spPr/>
        <p:txBody>
          <a:bodyPr rtlCol="0"/>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42536" y="512064"/>
            <a:ext cx="10875264" cy="777240"/>
          </a:xfrm>
        </p:spPr>
        <p:txBody>
          <a:bodyPr tIns="64008" rtlCol="0"/>
          <a:lstStyle>
            <a:lvl1pPr algn="l">
              <a:buNone/>
              <a:defRPr sz="3800" b="0" cap="none" spc="-150" baseline="0"/>
            </a:lvl1pPr>
            <a:extLst/>
          </a:lstStyle>
          <a:p>
            <a:pPr rtl="0"/>
            <a:r>
              <a:rPr lang="de-DE" smtClean="0"/>
              <a:t>Titelmasterformat durch Klicken bearbeiten</a:t>
            </a:r>
            <a:endParaRPr lang="de-DE" dirty="0"/>
          </a:p>
        </p:txBody>
      </p:sp>
      <p:sp>
        <p:nvSpPr>
          <p:cNvPr id="3" name="Textplatzhalter 2"/>
          <p:cNvSpPr>
            <a:spLocks noGrp="1"/>
          </p:cNvSpPr>
          <p:nvPr>
            <p:ph type="body" idx="1"/>
          </p:nvPr>
        </p:nvSpPr>
        <p:spPr>
          <a:xfrm>
            <a:off x="942536" y="1351672"/>
            <a:ext cx="7624064" cy="977486"/>
          </a:xfrm>
        </p:spPr>
        <p:txBody>
          <a:bodyPr lIns="82296" tIns="45720" bIns="0" rtlCol="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rtl="0" eaLnBrk="1" latinLnBrk="0" hangingPunct="1"/>
            <a:r>
              <a:rPr lang="de-DE" smtClean="0"/>
              <a:t>Textmasterformat bearbeiten</a:t>
            </a:r>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13CE2460-F988-4291-9B67-C063C95A90F8}" type="datetime1">
              <a:rPr lang="de-DE" smtClean="0"/>
              <a:t>12.01.2021</a:t>
            </a:fld>
            <a:endParaRPr lang="de-DE" dirty="0"/>
          </a:p>
        </p:txBody>
      </p:sp>
      <p:sp>
        <p:nvSpPr>
          <p:cNvPr id="6" name="Foliennummernplatzhalter 5"/>
          <p:cNvSpPr>
            <a:spLocks noGrp="1"/>
          </p:cNvSpPr>
          <p:nvPr>
            <p:ph type="sldNum" sz="quarter" idx="12"/>
          </p:nvPr>
        </p:nvSpPr>
        <p:spPr/>
        <p:txBody>
          <a:bodyPr rtlCol="0"/>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512064"/>
            <a:ext cx="10972800" cy="914400"/>
          </a:xfrm>
        </p:spPr>
        <p:txBody>
          <a:bodyPr rtlCol="0"/>
          <a:lstStyle/>
          <a:p>
            <a:pPr rtl="0"/>
            <a:r>
              <a:rPr lang="de-DE" smtClean="0"/>
              <a:t>Titelmasterformat durch Klicken bearbeiten</a:t>
            </a:r>
            <a:endParaRPr lang="de-DE" dirty="0"/>
          </a:p>
        </p:txBody>
      </p:sp>
      <p:sp>
        <p:nvSpPr>
          <p:cNvPr id="3" name="Inhaltsplatzhalter 2"/>
          <p:cNvSpPr>
            <a:spLocks noGrp="1"/>
          </p:cNvSpPr>
          <p:nvPr>
            <p:ph sz="half" idx="1"/>
          </p:nvPr>
        </p:nvSpPr>
        <p:spPr>
          <a:xfrm>
            <a:off x="619125" y="1770502"/>
            <a:ext cx="5384800" cy="4525963"/>
          </a:xfr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4" name="Inhaltsplatzhalter 3"/>
          <p:cNvSpPr>
            <a:spLocks noGrp="1"/>
          </p:cNvSpPr>
          <p:nvPr>
            <p:ph sz="half" idx="2"/>
          </p:nvPr>
        </p:nvSpPr>
        <p:spPr>
          <a:xfrm>
            <a:off x="6207125" y="1770502"/>
            <a:ext cx="5384800" cy="4525963"/>
          </a:xfr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p>
            <a:pPr rtl="0"/>
            <a:fld id="{7A033B27-DCA6-410D-8BD8-2EC63D363C3F}" type="datetime1">
              <a:rPr lang="de-DE" smtClean="0"/>
              <a:t>12.01.2021</a:t>
            </a:fld>
            <a:endParaRPr lang="de-DE" dirty="0"/>
          </a:p>
        </p:txBody>
      </p:sp>
      <p:sp>
        <p:nvSpPr>
          <p:cNvPr id="7" name="Foliennummernplatzhalter 6"/>
          <p:cNvSpPr>
            <a:spLocks noGrp="1"/>
          </p:cNvSpPr>
          <p:nvPr>
            <p:ph type="sldNum" sz="quarter" idx="12"/>
          </p:nvPr>
        </p:nvSpPr>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73099" y="512064"/>
            <a:ext cx="10363200" cy="914400"/>
          </a:xfrm>
        </p:spPr>
        <p:txBody>
          <a:bodyPr rtlCol="0" anchor="t"/>
          <a:lstStyle>
            <a:lvl1pPr>
              <a:defRPr sz="4000"/>
            </a:lvl1pPr>
            <a:extLst/>
          </a:lstStyle>
          <a:p>
            <a:pPr rtl="0"/>
            <a:r>
              <a:rPr lang="de-DE" smtClean="0"/>
              <a:t>Titelmasterformat durch Klicken bearbeiten</a:t>
            </a:r>
            <a:endParaRPr lang="de-DE" dirty="0"/>
          </a:p>
        </p:txBody>
      </p:sp>
      <p:sp>
        <p:nvSpPr>
          <p:cNvPr id="3" name="Textplatzhalter 2"/>
          <p:cNvSpPr>
            <a:spLocks noGrp="1"/>
          </p:cNvSpPr>
          <p:nvPr>
            <p:ph type="body" idx="1"/>
          </p:nvPr>
        </p:nvSpPr>
        <p:spPr>
          <a:xfrm>
            <a:off x="609600" y="1809750"/>
            <a:ext cx="5386917" cy="639762"/>
          </a:xfrm>
        </p:spPr>
        <p:txBody>
          <a:bodyPr rtlCol="0"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de-DE" smtClean="0"/>
              <a:t>Textmasterformat bearbeiten</a:t>
            </a:r>
          </a:p>
        </p:txBody>
      </p:sp>
      <p:sp>
        <p:nvSpPr>
          <p:cNvPr id="5" name="Inhaltsplatzhalter 4"/>
          <p:cNvSpPr>
            <a:spLocks noGrp="1"/>
          </p:cNvSpPr>
          <p:nvPr>
            <p:ph sz="quarter" idx="2"/>
          </p:nvPr>
        </p:nvSpPr>
        <p:spPr>
          <a:xfrm>
            <a:off x="609600" y="2459037"/>
            <a:ext cx="5386917" cy="3959352"/>
          </a:xfrm>
        </p:spPr>
        <p:txBody>
          <a:bodyPr rtlCol="0"/>
          <a:lstStyle>
            <a:lvl1pPr>
              <a:defRPr sz="2400"/>
            </a:lvl1pPr>
            <a:lvl2pPr>
              <a:defRPr sz="2000"/>
            </a:lvl2pPr>
            <a:lvl3pPr>
              <a:defRPr sz="1800"/>
            </a:lvl3pPr>
            <a:lvl4pPr>
              <a:defRPr sz="1600"/>
            </a:lvl4pPr>
            <a:lvl5pPr>
              <a:defRPr sz="1600"/>
            </a:lvl5pPr>
            <a:extLst/>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4" name="Textplatzhalter 3"/>
          <p:cNvSpPr>
            <a:spLocks noGrp="1"/>
          </p:cNvSpPr>
          <p:nvPr>
            <p:ph type="body" sz="half" idx="3"/>
          </p:nvPr>
        </p:nvSpPr>
        <p:spPr>
          <a:xfrm>
            <a:off x="6193368" y="1809750"/>
            <a:ext cx="5389033" cy="639762"/>
          </a:xfrm>
        </p:spPr>
        <p:txBody>
          <a:bodyPr rtlCol="0"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de-DE" smtClean="0"/>
              <a:t>Textmasterformat bearbeiten</a:t>
            </a:r>
          </a:p>
        </p:txBody>
      </p:sp>
      <p:sp>
        <p:nvSpPr>
          <p:cNvPr id="6" name="Inhaltsplatzhalter 5"/>
          <p:cNvSpPr>
            <a:spLocks noGrp="1"/>
          </p:cNvSpPr>
          <p:nvPr>
            <p:ph sz="quarter" idx="4"/>
          </p:nvPr>
        </p:nvSpPr>
        <p:spPr>
          <a:xfrm>
            <a:off x="6193368" y="2459037"/>
            <a:ext cx="5389033" cy="3959352"/>
          </a:xfrm>
        </p:spPr>
        <p:txBody>
          <a:bodyPr rtlCol="0"/>
          <a:lstStyle>
            <a:lvl1pPr>
              <a:defRPr sz="2400"/>
            </a:lvl1pPr>
            <a:lvl2pPr>
              <a:defRPr sz="2000"/>
            </a:lvl2pPr>
            <a:lvl3pPr>
              <a:defRPr sz="1800"/>
            </a:lvl3pPr>
            <a:lvl4pPr>
              <a:defRPr sz="1600"/>
            </a:lvl4pPr>
            <a:lvl5pPr>
              <a:defRPr sz="1600"/>
            </a:lvl5pPr>
            <a:extLst/>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8" name="Fußzeilenplatzhalter 7"/>
          <p:cNvSpPr>
            <a:spLocks noGrp="1"/>
          </p:cNvSpPr>
          <p:nvPr>
            <p:ph type="ftr" sz="quarter" idx="11"/>
          </p:nvPr>
        </p:nvSpPr>
        <p:spPr/>
        <p:txBody>
          <a:bodyPr rtlCol="0"/>
          <a:lstStyle/>
          <a:p>
            <a:pPr rtl="0"/>
            <a:r>
              <a:rPr lang="de-DE" dirty="0"/>
              <a:t>Fußzeile hinzufügen</a:t>
            </a:r>
          </a:p>
        </p:txBody>
      </p:sp>
      <p:sp>
        <p:nvSpPr>
          <p:cNvPr id="7" name="Datumsplatzhalter 6"/>
          <p:cNvSpPr>
            <a:spLocks noGrp="1"/>
          </p:cNvSpPr>
          <p:nvPr>
            <p:ph type="dt" sz="half" idx="10"/>
          </p:nvPr>
        </p:nvSpPr>
        <p:spPr/>
        <p:txBody>
          <a:bodyPr rtlCol="0"/>
          <a:lstStyle/>
          <a:p>
            <a:pPr rtl="0"/>
            <a:fld id="{236B52FA-871B-4EFF-9F72-A782D5242A67}" type="datetime1">
              <a:rPr lang="de-DE" smtClean="0"/>
              <a:t>12.01.2021</a:t>
            </a:fld>
            <a:endParaRPr lang="de-DE" dirty="0"/>
          </a:p>
        </p:txBody>
      </p:sp>
      <p:sp>
        <p:nvSpPr>
          <p:cNvPr id="9" name="Foliennummernplatzhalter 8"/>
          <p:cNvSpPr>
            <a:spLocks noGrp="1"/>
          </p:cNvSpPr>
          <p:nvPr>
            <p:ph type="sldNum" sz="quarter" idx="12"/>
          </p:nvPr>
        </p:nvSpPr>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512064"/>
            <a:ext cx="10363200" cy="914400"/>
          </a:xfrm>
        </p:spPr>
        <p:txBody>
          <a:bodyPr rtlCol="0"/>
          <a:lstStyle>
            <a:lvl1pPr>
              <a:defRPr sz="4000" cap="none" baseline="0"/>
            </a:lvl1pPr>
            <a:extLst/>
          </a:lstStyle>
          <a:p>
            <a:pPr rtl="0"/>
            <a:r>
              <a:rPr lang="de-DE" smtClean="0"/>
              <a:t>Titelmasterformat durch Klicken bearbeiten</a:t>
            </a:r>
            <a:endParaRPr lang="de-DE" dirty="0"/>
          </a:p>
        </p:txBody>
      </p:sp>
      <p:sp>
        <p:nvSpPr>
          <p:cNvPr id="4" name="Fußzeilenplatzhalter 3"/>
          <p:cNvSpPr>
            <a:spLocks noGrp="1"/>
          </p:cNvSpPr>
          <p:nvPr>
            <p:ph type="ftr" sz="quarter" idx="11"/>
          </p:nvPr>
        </p:nvSpPr>
        <p:spPr/>
        <p:txBody>
          <a:bodyPr rtlCol="0"/>
          <a:lstStyle/>
          <a:p>
            <a:pPr rtl="0"/>
            <a:r>
              <a:rPr lang="de-DE" dirty="0"/>
              <a:t>Fußzeile hinzufügen</a:t>
            </a:r>
          </a:p>
        </p:txBody>
      </p:sp>
      <p:sp>
        <p:nvSpPr>
          <p:cNvPr id="3" name="Datumsplatzhalter 2"/>
          <p:cNvSpPr>
            <a:spLocks noGrp="1"/>
          </p:cNvSpPr>
          <p:nvPr>
            <p:ph type="dt" sz="half" idx="10"/>
          </p:nvPr>
        </p:nvSpPr>
        <p:spPr/>
        <p:txBody>
          <a:bodyPr rtlCol="0"/>
          <a:lstStyle/>
          <a:p>
            <a:pPr rtl="0"/>
            <a:fld id="{9F498338-94C6-4998-B24B-111A7DD7FF40}" type="datetime1">
              <a:rPr lang="de-DE" smtClean="0"/>
              <a:t>12.01.2021</a:t>
            </a:fld>
            <a:endParaRPr lang="de-DE" dirty="0"/>
          </a:p>
        </p:txBody>
      </p:sp>
      <p:sp>
        <p:nvSpPr>
          <p:cNvPr id="5" name="Foliennummernplatzhalter 4"/>
          <p:cNvSpPr>
            <a:spLocks noGrp="1"/>
          </p:cNvSpPr>
          <p:nvPr>
            <p:ph type="sldNum" sz="quarter" idx="12"/>
          </p:nvPr>
        </p:nvSpPr>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p>
            <a:pPr rtl="0"/>
            <a:r>
              <a:rPr lang="de-DE" dirty="0"/>
              <a:t>Fußzeile hinzufügen</a:t>
            </a:r>
          </a:p>
        </p:txBody>
      </p:sp>
      <p:sp>
        <p:nvSpPr>
          <p:cNvPr id="2" name="Datumsplatzhalter 1"/>
          <p:cNvSpPr>
            <a:spLocks noGrp="1"/>
          </p:cNvSpPr>
          <p:nvPr>
            <p:ph type="dt" sz="half" idx="10"/>
          </p:nvPr>
        </p:nvSpPr>
        <p:spPr/>
        <p:txBody>
          <a:bodyPr rtlCol="0"/>
          <a:lstStyle/>
          <a:p>
            <a:pPr rtl="0"/>
            <a:fld id="{9B7CFF50-E1FC-4F8A-BC3B-086700CE2FF1}" type="datetime1">
              <a:rPr lang="de-DE" smtClean="0"/>
              <a:t>12.01.2021</a:t>
            </a:fld>
            <a:endParaRPr lang="de-DE" dirty="0"/>
          </a:p>
        </p:txBody>
      </p:sp>
      <p:sp>
        <p:nvSpPr>
          <p:cNvPr id="4" name="Foliennummernplatzhalter 3"/>
          <p:cNvSpPr>
            <a:spLocks noGrp="1"/>
          </p:cNvSpPr>
          <p:nvPr>
            <p:ph type="sldNum" sz="quarter" idx="12"/>
          </p:nvPr>
        </p:nvSpPr>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10972800" cy="1162050"/>
          </a:xfrm>
        </p:spPr>
        <p:txBody>
          <a:bodyPr rtlCol="0" anchor="ctr"/>
          <a:lstStyle>
            <a:lvl1pPr algn="l">
              <a:buNone/>
              <a:defRPr sz="3600" b="0"/>
            </a:lvl1pPr>
            <a:extLst/>
          </a:lstStyle>
          <a:p>
            <a:pPr rtl="0"/>
            <a:r>
              <a:rPr lang="de-DE" smtClean="0"/>
              <a:t>Titelmasterformat durch Klicken bearbeiten</a:t>
            </a:r>
            <a:endParaRPr lang="de-DE" dirty="0"/>
          </a:p>
        </p:txBody>
      </p:sp>
      <p:sp>
        <p:nvSpPr>
          <p:cNvPr id="3" name="Textplatzhalter 2"/>
          <p:cNvSpPr>
            <a:spLocks noGrp="1"/>
          </p:cNvSpPr>
          <p:nvPr>
            <p:ph type="body" idx="2"/>
          </p:nvPr>
        </p:nvSpPr>
        <p:spPr>
          <a:xfrm>
            <a:off x="914400" y="1435100"/>
            <a:ext cx="3352800" cy="4572000"/>
          </a:xfrm>
        </p:spPr>
        <p:txBody>
          <a:bodyPr rtlCol="0"/>
          <a:lstStyle>
            <a:lvl1pPr marL="54864" indent="0">
              <a:buNone/>
              <a:defRPr sz="1800"/>
            </a:lvl1pPr>
            <a:lvl2pPr>
              <a:buNone/>
              <a:defRPr sz="1200"/>
            </a:lvl2pPr>
            <a:lvl3pPr>
              <a:buNone/>
              <a:defRPr sz="1000"/>
            </a:lvl3pPr>
            <a:lvl4pPr>
              <a:buNone/>
              <a:defRPr sz="900"/>
            </a:lvl4pPr>
            <a:lvl5pPr>
              <a:buNone/>
              <a:defRPr sz="900"/>
            </a:lvl5pPr>
            <a:extLst/>
          </a:lstStyle>
          <a:p>
            <a:pPr lvl="0" rtl="0" eaLnBrk="1" latinLnBrk="0" hangingPunct="1"/>
            <a:r>
              <a:rPr lang="de-DE" smtClean="0"/>
              <a:t>Textmasterformat bearbeiten</a:t>
            </a:r>
          </a:p>
        </p:txBody>
      </p:sp>
      <p:sp>
        <p:nvSpPr>
          <p:cNvPr id="4" name="Inhaltsplatzhalter 3"/>
          <p:cNvSpPr>
            <a:spLocks noGrp="1"/>
          </p:cNvSpPr>
          <p:nvPr>
            <p:ph sz="half" idx="1"/>
          </p:nvPr>
        </p:nvSpPr>
        <p:spPr>
          <a:xfrm>
            <a:off x="4572000" y="1435100"/>
            <a:ext cx="7315200" cy="4572000"/>
          </a:xfrm>
        </p:spPr>
        <p:txBody>
          <a:bodyPr rtlCol="0"/>
          <a:lstStyle>
            <a:lvl1pPr>
              <a:defRPr sz="3200"/>
            </a:lvl1pPr>
            <a:lvl2pPr>
              <a:defRPr sz="2800"/>
            </a:lvl2pPr>
            <a:lvl3pPr>
              <a:defRPr sz="2400"/>
            </a:lvl3pPr>
            <a:lvl4pPr>
              <a:defRPr sz="2000"/>
            </a:lvl4pPr>
            <a:lvl5pPr>
              <a:defRPr sz="2000"/>
            </a:lvl5pPr>
            <a:extLst/>
          </a:lstStyle>
          <a:p>
            <a:pPr lvl="0" rtl="0" eaLnBrk="1" latinLnBrk="0" hangingPunct="1"/>
            <a:r>
              <a:rPr lang="de-DE" smtClean="0"/>
              <a:t>Textmasterformat bearbeiten</a:t>
            </a:r>
          </a:p>
          <a:p>
            <a:pPr lvl="1" rtl="0" eaLnBrk="1" latinLnBrk="0" hangingPunct="1"/>
            <a:r>
              <a:rPr lang="de-DE" smtClean="0"/>
              <a:t>Zweite Ebene</a:t>
            </a:r>
          </a:p>
          <a:p>
            <a:pPr lvl="2" rtl="0" eaLnBrk="1" latinLnBrk="0" hangingPunct="1"/>
            <a:r>
              <a:rPr lang="de-DE" smtClean="0"/>
              <a:t>Dritte Ebene</a:t>
            </a:r>
          </a:p>
          <a:p>
            <a:pPr lvl="3" rtl="0" eaLnBrk="1" latinLnBrk="0" hangingPunct="1"/>
            <a:r>
              <a:rPr lang="de-DE" smtClean="0"/>
              <a:t>Vierte Ebene</a:t>
            </a:r>
          </a:p>
          <a:p>
            <a:pPr lvl="4" rtl="0" eaLnBrk="1" latinLnBrk="0" hangingPunct="1"/>
            <a:r>
              <a:rPr lang="de-DE" smtClean="0"/>
              <a:t>Fünfte Ebene</a:t>
            </a:r>
            <a:endParaRPr kumimoji="0"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p>
            <a:pPr rtl="0"/>
            <a:fld id="{3AD21EDC-1F27-4744-A0F9-99E380DADA18}" type="datetime1">
              <a:rPr lang="de-DE" smtClean="0"/>
              <a:t>12.01.2021</a:t>
            </a:fld>
            <a:endParaRPr lang="de-DE" dirty="0"/>
          </a:p>
        </p:txBody>
      </p:sp>
      <p:sp>
        <p:nvSpPr>
          <p:cNvPr id="7" name="Foliennummernplatzhalter 6"/>
          <p:cNvSpPr>
            <a:spLocks noGrp="1"/>
          </p:cNvSpPr>
          <p:nvPr>
            <p:ph type="sldNum" sz="quarter" idx="12"/>
          </p:nvPr>
        </p:nvSpPr>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8" name="Rechteck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de-DE" sz="1800" dirty="0"/>
          </a:p>
        </p:txBody>
      </p:sp>
      <p:cxnSp>
        <p:nvCxnSpPr>
          <p:cNvPr id="9" name="Gerader Verbinde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bwMode="grayWhite">
          <a:xfrm>
            <a:off x="1219200" y="441252"/>
            <a:ext cx="9144000" cy="701749"/>
          </a:xfrm>
        </p:spPr>
        <p:txBody>
          <a:bodyPr rtlCol="0" anchor="b"/>
          <a:lstStyle>
            <a:lvl1pPr algn="l">
              <a:buNone/>
              <a:defRPr sz="2100" b="0"/>
            </a:lvl1pPr>
            <a:extLst/>
          </a:lstStyle>
          <a:p>
            <a:pPr rtl="0"/>
            <a:r>
              <a:rPr lang="de-DE" smtClean="0"/>
              <a:t>Titelmasterformat durch Klicken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490709" y="1893781"/>
            <a:ext cx="11704320" cy="4960144"/>
          </a:xfrm>
          <a:solidFill>
            <a:schemeClr val="bg2"/>
          </a:solidFill>
        </p:spPr>
        <p:txBody>
          <a:bodyPr rtlCol="0"/>
          <a:lstStyle>
            <a:lvl1pPr marL="0" indent="0">
              <a:buNone/>
              <a:defRPr sz="3200"/>
            </a:lvl1pPr>
            <a:extLst/>
          </a:lstStyle>
          <a:p>
            <a:pPr rtl="0"/>
            <a:r>
              <a:rPr lang="de-DE" smtClean="0"/>
              <a:t>Bild durch Klicken auf Symbol hinzufügen</a:t>
            </a:r>
            <a:endParaRPr lang="de-DE" dirty="0"/>
          </a:p>
        </p:txBody>
      </p:sp>
      <p:sp>
        <p:nvSpPr>
          <p:cNvPr id="4" name="Textplatzhalter 3"/>
          <p:cNvSpPr>
            <a:spLocks noGrp="1"/>
          </p:cNvSpPr>
          <p:nvPr>
            <p:ph type="body" sz="half" idx="2"/>
          </p:nvPr>
        </p:nvSpPr>
        <p:spPr bwMode="grayWhite">
          <a:xfrm>
            <a:off x="1219200" y="1150144"/>
            <a:ext cx="9144000" cy="685800"/>
          </a:xfrm>
        </p:spPr>
        <p:txBody>
          <a:bodyPr rtlCol="0"/>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rtl="0" eaLnBrk="1" latinLnBrk="0" hangingPunct="1"/>
            <a:r>
              <a:rPr lang="de-DE" smtClean="0"/>
              <a:t>Textmasterformat bearbeiten</a:t>
            </a:r>
          </a:p>
        </p:txBody>
      </p:sp>
      <p:sp>
        <p:nvSpPr>
          <p:cNvPr id="6" name="Fußzeilenplatzhalter 5"/>
          <p:cNvSpPr>
            <a:spLocks noGrp="1"/>
          </p:cNvSpPr>
          <p:nvPr>
            <p:ph type="ftr" sz="quarter" idx="11"/>
          </p:nvPr>
        </p:nvSpPr>
        <p:spPr>
          <a:xfrm>
            <a:off x="1219200" y="55499"/>
            <a:ext cx="7416800" cy="365125"/>
          </a:xfrm>
        </p:spPr>
        <p:txBody>
          <a:bodyPr rtlCol="0"/>
          <a:lstStyle/>
          <a:p>
            <a:pPr rtl="0"/>
            <a:r>
              <a:rPr lang="de-DE" dirty="0"/>
              <a:t>Fußzeile hinzufügen</a:t>
            </a:r>
          </a:p>
        </p:txBody>
      </p:sp>
      <p:sp>
        <p:nvSpPr>
          <p:cNvPr id="5" name="Datumsplatzhalter 4"/>
          <p:cNvSpPr>
            <a:spLocks noGrp="1"/>
          </p:cNvSpPr>
          <p:nvPr>
            <p:ph type="dt" sz="half" idx="10"/>
          </p:nvPr>
        </p:nvSpPr>
        <p:spPr>
          <a:xfrm>
            <a:off x="8636000" y="55499"/>
            <a:ext cx="2844800" cy="365125"/>
          </a:xfrm>
        </p:spPr>
        <p:txBody>
          <a:bodyPr rtlCol="0"/>
          <a:lstStyle/>
          <a:p>
            <a:pPr rtl="0"/>
            <a:fld id="{FF82A61C-EBD2-4304-809D-470755D47B74}" type="datetime1">
              <a:rPr lang="de-DE" smtClean="0"/>
              <a:t>12.01.2021</a:t>
            </a:fld>
            <a:endParaRPr lang="de-DE" dirty="0"/>
          </a:p>
        </p:txBody>
      </p:sp>
      <p:sp>
        <p:nvSpPr>
          <p:cNvPr id="7" name="Foliennummernplatzhalter 6"/>
          <p:cNvSpPr>
            <a:spLocks noGrp="1"/>
          </p:cNvSpPr>
          <p:nvPr>
            <p:ph type="sldNum" sz="quarter" idx="12"/>
          </p:nvPr>
        </p:nvSpPr>
        <p:spPr>
          <a:xfrm>
            <a:off x="11480800" y="55499"/>
            <a:ext cx="609600" cy="365125"/>
          </a:xfrm>
        </p:spPr>
        <p:txBody>
          <a:bodyPr rtlCol="0"/>
          <a:lstStyle>
            <a:lvl1pPr>
              <a:defRPr sz="1100"/>
            </a:lvl1pPr>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219200" y="512064"/>
            <a:ext cx="10363200" cy="914400"/>
          </a:xfrm>
          <a:prstGeom prst="rect">
            <a:avLst/>
          </a:prstGeom>
        </p:spPr>
        <p:txBody>
          <a:bodyPr vert="horz" rtlCol="0" anchor="t">
            <a:noAutofit/>
          </a:bodyPr>
          <a:lstStyle/>
          <a:p>
            <a:pPr rtl="0"/>
            <a:r>
              <a:rPr lang="de-DE" dirty="0"/>
              <a:t>Titelmasterformat durch Klicken bearbeiten</a:t>
            </a:r>
          </a:p>
        </p:txBody>
      </p:sp>
      <p:sp>
        <p:nvSpPr>
          <p:cNvPr id="13" name="Textplatzhalter 12"/>
          <p:cNvSpPr>
            <a:spLocks noGrp="1"/>
          </p:cNvSpPr>
          <p:nvPr>
            <p:ph type="body" idx="1"/>
          </p:nvPr>
        </p:nvSpPr>
        <p:spPr>
          <a:xfrm>
            <a:off x="1219200" y="1783560"/>
            <a:ext cx="10363200" cy="4572000"/>
          </a:xfrm>
          <a:prstGeom prst="rect">
            <a:avLst/>
          </a:prstGeom>
        </p:spPr>
        <p:txBody>
          <a:bodyPr vert="horz" rtlCol="0">
            <a:normAutofit/>
          </a:bodyPr>
          <a:lstStyle/>
          <a:p>
            <a:pPr lvl="0" rtl="0" eaLnBrk="1" latinLnBrk="0" hangingPunct="1"/>
            <a:r>
              <a:rPr lang="de-DE" dirty="0"/>
              <a:t>Textmasterformat durch Klicken bearbeiten</a:t>
            </a:r>
          </a:p>
          <a:p>
            <a:pPr lvl="1" rtl="0" eaLnBrk="1" latinLnBrk="0" hangingPunct="1"/>
            <a:r>
              <a:rPr lang="de-DE" dirty="0"/>
              <a:t>Zweite Ebene</a:t>
            </a:r>
          </a:p>
          <a:p>
            <a:pPr lvl="2" rtl="0" eaLnBrk="1" latinLnBrk="0" hangingPunct="1"/>
            <a:r>
              <a:rPr lang="de-DE" dirty="0"/>
              <a:t>Dritte Ebene</a:t>
            </a:r>
          </a:p>
          <a:p>
            <a:pPr lvl="3" rtl="0" eaLnBrk="1" latinLnBrk="0" hangingPunct="1"/>
            <a:r>
              <a:rPr lang="de-DE" dirty="0"/>
              <a:t>Vierte Ebene</a:t>
            </a:r>
          </a:p>
          <a:p>
            <a:pPr lvl="4" rtl="0" eaLnBrk="1" latinLnBrk="0" hangingPunct="1"/>
            <a:r>
              <a:rPr lang="de-DE" dirty="0"/>
              <a:t>Fünfte Ebene</a:t>
            </a:r>
          </a:p>
        </p:txBody>
      </p:sp>
      <p:sp>
        <p:nvSpPr>
          <p:cNvPr id="3" name="Fußzeilenplatzhalter 2"/>
          <p:cNvSpPr>
            <a:spLocks noGrp="1"/>
          </p:cNvSpPr>
          <p:nvPr>
            <p:ph type="ftr" sz="quarter" idx="3"/>
          </p:nvPr>
        </p:nvSpPr>
        <p:spPr>
          <a:xfrm>
            <a:off x="1219200" y="6416676"/>
            <a:ext cx="7416800" cy="365125"/>
          </a:xfrm>
          <a:prstGeom prst="rect">
            <a:avLst/>
          </a:prstGeom>
        </p:spPr>
        <p:txBody>
          <a:bodyPr vert="horz" rtlCol="0" anchor="b"/>
          <a:lstStyle>
            <a:lvl1pPr algn="r" eaLnBrk="1" latinLnBrk="0" hangingPunct="1">
              <a:defRPr kumimoji="0" sz="1100">
                <a:solidFill>
                  <a:schemeClr val="tx2"/>
                </a:solidFill>
              </a:defRPr>
            </a:lvl1pPr>
            <a:extLst/>
          </a:lstStyle>
          <a:p>
            <a:pPr rtl="0"/>
            <a:r>
              <a:rPr lang="de-DE" dirty="0"/>
              <a:t>Fußzeile hinzufügen</a:t>
            </a:r>
          </a:p>
        </p:txBody>
      </p:sp>
      <p:sp>
        <p:nvSpPr>
          <p:cNvPr id="14" name="Datumsplatzhalter 13"/>
          <p:cNvSpPr>
            <a:spLocks noGrp="1"/>
          </p:cNvSpPr>
          <p:nvPr>
            <p:ph type="dt" sz="half" idx="2"/>
          </p:nvPr>
        </p:nvSpPr>
        <p:spPr>
          <a:xfrm>
            <a:off x="8636000" y="6416676"/>
            <a:ext cx="2844800" cy="365125"/>
          </a:xfrm>
          <a:prstGeom prst="rect">
            <a:avLst/>
          </a:prstGeom>
        </p:spPr>
        <p:txBody>
          <a:bodyPr vert="horz" rtlCol="0" anchor="b"/>
          <a:lstStyle>
            <a:lvl1pPr algn="l" eaLnBrk="1" latinLnBrk="0" hangingPunct="1">
              <a:defRPr kumimoji="0" sz="1100">
                <a:solidFill>
                  <a:schemeClr val="tx2"/>
                </a:solidFill>
              </a:defRPr>
            </a:lvl1pPr>
            <a:extLst/>
          </a:lstStyle>
          <a:p>
            <a:pPr rtl="0"/>
            <a:fld id="{56B5BD07-D82F-48CE-BCBB-F5666C4A0DD6}" type="datetime1">
              <a:rPr lang="de-DE" smtClean="0"/>
              <a:t>12.01.2021</a:t>
            </a:fld>
            <a:endParaRPr lang="de-DE" dirty="0"/>
          </a:p>
        </p:txBody>
      </p:sp>
      <p:sp>
        <p:nvSpPr>
          <p:cNvPr id="23" name="Foliennummernplatzhalter 22"/>
          <p:cNvSpPr>
            <a:spLocks noGrp="1"/>
          </p:cNvSpPr>
          <p:nvPr>
            <p:ph type="sldNum" sz="quarter" idx="4"/>
          </p:nvPr>
        </p:nvSpPr>
        <p:spPr>
          <a:xfrm>
            <a:off x="11480800" y="6416676"/>
            <a:ext cx="609600" cy="365125"/>
          </a:xfrm>
          <a:prstGeom prst="rect">
            <a:avLst/>
          </a:prstGeom>
        </p:spPr>
        <p:txBody>
          <a:bodyPr vert="horz" rtlCol="0" anchor="b"/>
          <a:lstStyle>
            <a:lvl1pPr algn="l" eaLnBrk="1" latinLnBrk="0" hangingPunct="1">
              <a:defRPr kumimoji="0" sz="1100">
                <a:solidFill>
                  <a:schemeClr val="tx2"/>
                </a:solidFill>
              </a:defRPr>
            </a:lvl1pPr>
            <a:extLst/>
          </a:lstStyle>
          <a:p>
            <a:pPr rtl="0"/>
            <a:fld id="{401CF334-2D5C-4859-84A6-CA7E6E43FAEB}" type="slidenum">
              <a:rPr lang="de-DE" smtClean="0"/>
              <a:pPr rtl="0"/>
              <a:t>‹Nr.›</a:t>
            </a:fld>
            <a:endParaRPr lang="de-DE"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NnA1uYOmHN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1.wdr.de/mediathek/video-resilienz--was-die-seele--stark-macht-10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z7lJfNiSA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169983"/>
            <a:ext cx="10363200" cy="914400"/>
          </a:xfrm>
        </p:spPr>
        <p:txBody>
          <a:bodyPr rtlCol="0"/>
          <a:lstStyle/>
          <a:p>
            <a:pPr algn="ctr"/>
            <a:r>
              <a:rPr lang="es-ES" altLang="de-DE" sz="6000" b="1" dirty="0" smtClean="0">
                <a:solidFill>
                  <a:srgbClr val="FFFFCC"/>
                </a:solidFill>
              </a:rPr>
              <a:t>Resilienz</a:t>
            </a:r>
            <a:r>
              <a:rPr lang="es-ES" altLang="de-DE" dirty="0">
                <a:solidFill>
                  <a:srgbClr val="FFFFCC"/>
                </a:solidFill>
              </a:rPr>
              <a:t/>
            </a:r>
            <a:br>
              <a:rPr lang="es-ES" altLang="de-DE" dirty="0">
                <a:solidFill>
                  <a:srgbClr val="FFFFCC"/>
                </a:solidFill>
              </a:rPr>
            </a:br>
            <a:r>
              <a:rPr lang="es-ES" altLang="de-DE" b="1" dirty="0">
                <a:solidFill>
                  <a:srgbClr val="FFFFCC"/>
                </a:solidFill>
              </a:rPr>
              <a:t>Das Immunsystem der Seele</a:t>
            </a:r>
            <a:endParaRPr lang="de-DE" b="1" dirty="0"/>
          </a:p>
        </p:txBody>
      </p:sp>
      <p:sp>
        <p:nvSpPr>
          <p:cNvPr id="3" name="Untertitel 2"/>
          <p:cNvSpPr>
            <a:spLocks noGrp="1"/>
          </p:cNvSpPr>
          <p:nvPr>
            <p:ph idx="1"/>
          </p:nvPr>
        </p:nvSpPr>
        <p:spPr>
          <a:xfrm>
            <a:off x="1219200" y="3021979"/>
            <a:ext cx="10363200" cy="4593667"/>
          </a:xfrm>
        </p:spPr>
        <p:txBody>
          <a:bodyPr rtlCol="0"/>
          <a:lstStyle/>
          <a:p>
            <a:pPr marL="68580" indent="0" algn="ctr">
              <a:buNone/>
            </a:pPr>
            <a:r>
              <a:rPr lang="de-DE" altLang="de-DE" sz="2200" dirty="0" smtClean="0">
                <a:solidFill>
                  <a:srgbClr val="FFFFCC"/>
                </a:solidFill>
              </a:rPr>
              <a:t>Infos</a:t>
            </a:r>
            <a:r>
              <a:rPr lang="de-DE" altLang="de-DE" sz="2200" dirty="0">
                <a:solidFill>
                  <a:srgbClr val="FFFFCC"/>
                </a:solidFill>
              </a:rPr>
              <a:t>, Tipps und Tricks </a:t>
            </a:r>
          </a:p>
          <a:p>
            <a:pPr marL="68580" indent="0" algn="ctr">
              <a:buNone/>
            </a:pPr>
            <a:r>
              <a:rPr lang="de-DE" altLang="de-DE" sz="2200" dirty="0">
                <a:solidFill>
                  <a:srgbClr val="FFFFCC"/>
                </a:solidFill>
              </a:rPr>
              <a:t>von Ihrer Schulsozialarbeit</a:t>
            </a:r>
          </a:p>
          <a:p>
            <a:pPr marL="68580" indent="0" algn="ctr">
              <a:buNone/>
            </a:pPr>
            <a:endParaRPr lang="de-DE" altLang="de-DE" sz="2200" dirty="0">
              <a:solidFill>
                <a:srgbClr val="FFFFCC"/>
              </a:solidFill>
            </a:endParaRPr>
          </a:p>
          <a:p>
            <a:pPr marL="68580" indent="0" algn="ctr">
              <a:buNone/>
            </a:pPr>
            <a:r>
              <a:rPr lang="de-DE" altLang="de-DE" sz="2200" dirty="0">
                <a:solidFill>
                  <a:srgbClr val="FFFFCC"/>
                </a:solidFill>
              </a:rPr>
              <a:t>Nadine Dormagen und Daniel Selle</a:t>
            </a:r>
          </a:p>
          <a:p>
            <a:pPr algn="ctr" rtl="0"/>
            <a:endParaRPr lang="de-DE" dirty="0"/>
          </a:p>
        </p:txBody>
      </p:sp>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019"/>
            <a:ext cx="10363200" cy="914400"/>
          </a:xfrm>
        </p:spPr>
        <p:txBody>
          <a:bodyPr/>
          <a:lstStyle/>
          <a:p>
            <a:pPr algn="ctr"/>
            <a:r>
              <a:rPr lang="de-DE" sz="3200" spc="0" dirty="0" smtClean="0">
                <a:solidFill>
                  <a:srgbClr val="FFFFCC"/>
                </a:solidFill>
              </a:rPr>
              <a:t>Die 7 Säulen der Resilienz</a:t>
            </a:r>
            <a:endParaRPr lang="de-DE" dirty="0">
              <a:solidFill>
                <a:schemeClr val="tx1"/>
              </a:solidFill>
            </a:endParaRPr>
          </a:p>
        </p:txBody>
      </p:sp>
      <p:pic>
        <p:nvPicPr>
          <p:cNvPr id="92" name="Inhaltsplatzhalter 91"/>
          <p:cNvPicPr>
            <a:picLocks noGrp="1" noChangeAspect="1"/>
          </p:cNvPicPr>
          <p:nvPr>
            <p:ph idx="1"/>
          </p:nvPr>
        </p:nvPicPr>
        <p:blipFill>
          <a:blip r:embed="rId2"/>
          <a:stretch>
            <a:fillRect/>
          </a:stretch>
        </p:blipFill>
        <p:spPr>
          <a:xfrm>
            <a:off x="4105729" y="2021376"/>
            <a:ext cx="5763339" cy="2752245"/>
          </a:xfrm>
          <a:prstGeom prst="rect">
            <a:avLst/>
          </a:prstGeom>
        </p:spPr>
      </p:pic>
    </p:spTree>
    <p:extLst>
      <p:ext uri="{BB962C8B-B14F-4D97-AF65-F5344CB8AC3E}">
        <p14:creationId xmlns:p14="http://schemas.microsoft.com/office/powerpoint/2010/main" val="33847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a:solidFill>
                  <a:srgbClr val="FFFFCC"/>
                </a:solidFill>
              </a:rPr>
              <a:t>1. Säule: </a:t>
            </a:r>
            <a:r>
              <a:rPr lang="de-DE" altLang="de-DE" sz="3200" spc="0" dirty="0" smtClean="0">
                <a:solidFill>
                  <a:srgbClr val="FFFFCC"/>
                </a:solidFill>
              </a:rPr>
              <a:t>Optimismus</a:t>
            </a:r>
            <a:endParaRPr lang="de-DE" dirty="0"/>
          </a:p>
        </p:txBody>
      </p:sp>
      <p:sp>
        <p:nvSpPr>
          <p:cNvPr id="9" name="Inhaltsplatzhalter 8"/>
          <p:cNvSpPr>
            <a:spLocks noGrp="1"/>
          </p:cNvSpPr>
          <p:nvPr>
            <p:ph sz="half" idx="1"/>
          </p:nvPr>
        </p:nvSpPr>
        <p:spPr>
          <a:xfrm>
            <a:off x="619125" y="1862252"/>
            <a:ext cx="5384800" cy="4512270"/>
          </a:xfrm>
        </p:spPr>
        <p:txBody>
          <a:bodyPr/>
          <a:lstStyle/>
          <a:p>
            <a:pPr marL="68580" indent="0" algn="ctr">
              <a:buNone/>
            </a:pPr>
            <a:r>
              <a:rPr lang="de-DE" sz="14000" dirty="0" smtClean="0">
                <a:solidFill>
                  <a:srgbClr val="FFC000"/>
                </a:solidFill>
              </a:rPr>
              <a:t>👍</a:t>
            </a:r>
          </a:p>
          <a:p>
            <a:endParaRPr lang="de-DE" dirty="0"/>
          </a:p>
        </p:txBody>
      </p:sp>
      <p:sp>
        <p:nvSpPr>
          <p:cNvPr id="10" name="Inhaltsplatzhalter 9"/>
          <p:cNvSpPr>
            <a:spLocks noGrp="1"/>
          </p:cNvSpPr>
          <p:nvPr>
            <p:ph sz="half" idx="2"/>
          </p:nvPr>
        </p:nvSpPr>
        <p:spPr>
          <a:xfrm>
            <a:off x="6207125" y="1848559"/>
            <a:ext cx="4731169"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Gehen Sie Probleme mit einer optimistischen und zuversichtlichen Grundhaltung an. So erkennen Sie gute Lösungen.</a:t>
            </a:r>
          </a:p>
          <a:p>
            <a:pPr marL="0" lvl="0" indent="0" eaLnBrk="0" fontAlgn="base" hangingPunct="0">
              <a:spcBef>
                <a:spcPct val="20000"/>
              </a:spcBef>
              <a:spcAft>
                <a:spcPct val="0"/>
              </a:spcAft>
              <a:buClrTx/>
              <a:buSzTx/>
              <a:buNone/>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Wenn Sie die positiven Seiten schwieriger Situationen oder Niederlagen betrachten, werden Sie diese eher mutig angehen können.</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Wir nehmen negative Dinge eher wahr als positive. Führen Sie ein Glückstagebuch und notieren schöne Momente. So lernen Sie, sich auf die positiven Dinge zu konzentrieren.</a:t>
            </a:r>
          </a:p>
        </p:txBody>
      </p:sp>
    </p:spTree>
    <p:extLst>
      <p:ext uri="{BB962C8B-B14F-4D97-AF65-F5344CB8AC3E}">
        <p14:creationId xmlns:p14="http://schemas.microsoft.com/office/powerpoint/2010/main" val="261614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2. </a:t>
            </a:r>
            <a:r>
              <a:rPr lang="de-DE" altLang="de-DE" sz="3200" spc="0" dirty="0">
                <a:solidFill>
                  <a:srgbClr val="FFFFCC"/>
                </a:solidFill>
              </a:rPr>
              <a:t>Säule: </a:t>
            </a:r>
            <a:r>
              <a:rPr lang="de-DE" altLang="de-DE" sz="3200" spc="0" dirty="0" smtClean="0">
                <a:solidFill>
                  <a:srgbClr val="FFFFCC"/>
                </a:solidFill>
              </a:rPr>
              <a:t>Akzeptanz</a:t>
            </a:r>
            <a:endParaRPr lang="de-DE" dirty="0"/>
          </a:p>
        </p:txBody>
      </p:sp>
      <p:sp>
        <p:nvSpPr>
          <p:cNvPr id="9" name="Inhaltsplatzhalter 8"/>
          <p:cNvSpPr>
            <a:spLocks noGrp="1"/>
          </p:cNvSpPr>
          <p:nvPr>
            <p:ph sz="half" idx="1"/>
          </p:nvPr>
        </p:nvSpPr>
        <p:spPr>
          <a:xfrm>
            <a:off x="619125" y="1862252"/>
            <a:ext cx="5384800" cy="4512270"/>
          </a:xfrm>
        </p:spPr>
        <p:txBody>
          <a:bodyPr>
            <a:normAutofit/>
          </a:bodyPr>
          <a:lstStyle/>
          <a:p>
            <a:pPr marL="68580" indent="0" algn="ctr">
              <a:lnSpc>
                <a:spcPct val="107000"/>
              </a:lnSpc>
              <a:spcAft>
                <a:spcPts val="800"/>
              </a:spcAft>
              <a:buNone/>
            </a:pPr>
            <a:r>
              <a:rPr lang="de-DE" sz="14000" dirty="0">
                <a:solidFill>
                  <a:srgbClr val="FFC000"/>
                </a:solidFill>
              </a:rPr>
              <a:t>💛</a:t>
            </a:r>
          </a:p>
        </p:txBody>
      </p:sp>
      <p:sp>
        <p:nvSpPr>
          <p:cNvPr id="10" name="Inhaltsplatzhalter 9"/>
          <p:cNvSpPr>
            <a:spLocks noGrp="1"/>
          </p:cNvSpPr>
          <p:nvPr>
            <p:ph sz="half" idx="2"/>
          </p:nvPr>
        </p:nvSpPr>
        <p:spPr>
          <a:xfrm>
            <a:off x="6207125" y="1848559"/>
            <a:ext cx="4765675" cy="4525963"/>
          </a:xfrm>
        </p:spPr>
        <p:txBody>
          <a:bodyPr/>
          <a:lstStyle/>
          <a:p>
            <a:pPr marL="342900" lvl="0" eaLnBrk="0" fontAlgn="base" hangingPunct="0">
              <a:spcBef>
                <a:spcPct val="20000"/>
              </a:spcBef>
              <a:spcAft>
                <a:spcPct val="0"/>
              </a:spcAft>
              <a:buClrTx/>
              <a:buSzTx/>
              <a:buFontTx/>
              <a:buChar char="•"/>
            </a:pPr>
            <a:r>
              <a:rPr lang="de-DE" altLang="de-DE" sz="1400" dirty="0">
                <a:solidFill>
                  <a:srgbClr val="FFFFCC"/>
                </a:solidFill>
              </a:rPr>
              <a:t>Akzeptieren Sie die Situation zunächst einmal so, wie sie ist, dann werden Sie auch geeignete Lösungsmöglichkeiten sehen können.</a:t>
            </a:r>
          </a:p>
          <a:p>
            <a:pPr marL="342900" lvl="0" eaLnBrk="0" fontAlgn="base" hangingPunct="0">
              <a:spcBef>
                <a:spcPct val="20000"/>
              </a:spcBef>
              <a:spcAft>
                <a:spcPct val="0"/>
              </a:spcAft>
              <a:buClrTx/>
              <a:buSzTx/>
              <a:buFontTx/>
              <a:buChar char="•"/>
            </a:pPr>
            <a:endParaRPr lang="de-DE" altLang="de-DE" sz="1400" dirty="0">
              <a:solidFill>
                <a:srgbClr val="FFFFCC"/>
              </a:solidFill>
            </a:endParaRPr>
          </a:p>
          <a:p>
            <a:pPr marL="342900" lvl="0" eaLnBrk="0" fontAlgn="base" hangingPunct="0">
              <a:spcBef>
                <a:spcPct val="20000"/>
              </a:spcBef>
              <a:spcAft>
                <a:spcPct val="0"/>
              </a:spcAft>
              <a:buClrTx/>
              <a:buSzTx/>
              <a:buFontTx/>
              <a:buChar char="•"/>
            </a:pPr>
            <a:r>
              <a:rPr lang="de-DE" altLang="de-DE" sz="1400" dirty="0">
                <a:solidFill>
                  <a:srgbClr val="FFFFCC"/>
                </a:solidFill>
              </a:rPr>
              <a:t>Lassen Sie los, Sie müssen nicht für alles und alle verantwortlich sein.</a:t>
            </a:r>
          </a:p>
          <a:p>
            <a:pPr marL="342900" lvl="0" eaLnBrk="0" fontAlgn="base" hangingPunct="0">
              <a:spcBef>
                <a:spcPct val="20000"/>
              </a:spcBef>
              <a:spcAft>
                <a:spcPct val="0"/>
              </a:spcAft>
              <a:buClrTx/>
              <a:buSzTx/>
              <a:buFontTx/>
              <a:buChar char="•"/>
            </a:pPr>
            <a:endParaRPr lang="de-DE" altLang="de-DE" sz="1400" dirty="0">
              <a:solidFill>
                <a:srgbClr val="FFFFCC"/>
              </a:solidFill>
            </a:endParaRPr>
          </a:p>
          <a:p>
            <a:pPr marL="342900" lvl="0" eaLnBrk="0" fontAlgn="base" hangingPunct="0">
              <a:spcBef>
                <a:spcPct val="20000"/>
              </a:spcBef>
              <a:spcAft>
                <a:spcPct val="0"/>
              </a:spcAft>
              <a:buClrTx/>
              <a:buSzTx/>
              <a:buFontTx/>
              <a:buChar char="•"/>
            </a:pPr>
            <a:r>
              <a:rPr lang="de-DE" altLang="de-DE" sz="1400" dirty="0">
                <a:solidFill>
                  <a:srgbClr val="FFFFCC"/>
                </a:solidFill>
              </a:rPr>
              <a:t>Sie müssen nicht immer Recht behalten müssen.</a:t>
            </a:r>
          </a:p>
          <a:p>
            <a:pPr marL="342900" lvl="0" eaLnBrk="0" fontAlgn="base" hangingPunct="0">
              <a:spcBef>
                <a:spcPct val="20000"/>
              </a:spcBef>
              <a:spcAft>
                <a:spcPct val="0"/>
              </a:spcAft>
              <a:buClrTx/>
              <a:buSzTx/>
              <a:buFontTx/>
              <a:buChar char="•"/>
            </a:pPr>
            <a:endParaRPr lang="de-DE" altLang="de-DE" sz="1400" dirty="0">
              <a:solidFill>
                <a:srgbClr val="FFFFCC"/>
              </a:solidFill>
            </a:endParaRPr>
          </a:p>
          <a:p>
            <a:pPr marL="342900" lvl="0" eaLnBrk="0" fontAlgn="base" hangingPunct="0">
              <a:spcBef>
                <a:spcPct val="20000"/>
              </a:spcBef>
              <a:spcAft>
                <a:spcPct val="0"/>
              </a:spcAft>
              <a:buClrTx/>
              <a:buSzTx/>
              <a:buFontTx/>
              <a:buChar char="•"/>
            </a:pPr>
            <a:r>
              <a:rPr lang="de-DE" altLang="de-DE" sz="1400" dirty="0">
                <a:solidFill>
                  <a:srgbClr val="FFFFCC"/>
                </a:solidFill>
              </a:rPr>
              <a:t>Akzeptieren Sie sich mit all Ihren Fehlern. Vielleicht sind diese Fehler ja auch gar keine?!</a:t>
            </a:r>
          </a:p>
        </p:txBody>
      </p:sp>
    </p:spTree>
    <p:extLst>
      <p:ext uri="{BB962C8B-B14F-4D97-AF65-F5344CB8AC3E}">
        <p14:creationId xmlns:p14="http://schemas.microsoft.com/office/powerpoint/2010/main" val="16609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3. </a:t>
            </a:r>
            <a:r>
              <a:rPr lang="de-DE" altLang="de-DE" sz="3200" spc="0" dirty="0">
                <a:solidFill>
                  <a:srgbClr val="FFFFCC"/>
                </a:solidFill>
              </a:rPr>
              <a:t>Säule: </a:t>
            </a:r>
            <a:r>
              <a:rPr lang="de-DE" altLang="de-DE" sz="3200" spc="0" dirty="0" smtClean="0">
                <a:solidFill>
                  <a:srgbClr val="FFFFCC"/>
                </a:solidFill>
              </a:rPr>
              <a:t>Lösungsorientierung</a:t>
            </a:r>
            <a:endParaRPr lang="de-DE" dirty="0"/>
          </a:p>
        </p:txBody>
      </p:sp>
      <p:sp>
        <p:nvSpPr>
          <p:cNvPr id="9" name="Inhaltsplatzhalter 8"/>
          <p:cNvSpPr>
            <a:spLocks noGrp="1"/>
          </p:cNvSpPr>
          <p:nvPr>
            <p:ph sz="half" idx="1"/>
          </p:nvPr>
        </p:nvSpPr>
        <p:spPr>
          <a:xfrm>
            <a:off x="619125" y="1862252"/>
            <a:ext cx="5384800" cy="4512270"/>
          </a:xfrm>
        </p:spPr>
        <p:txBody>
          <a:bodyPr>
            <a:normAutofit/>
          </a:bodyPr>
          <a:lstStyle/>
          <a:p>
            <a:pPr marL="68580" indent="0" algn="ctr">
              <a:buNone/>
            </a:pPr>
            <a:r>
              <a:rPr lang="de-DE" sz="14000" dirty="0">
                <a:solidFill>
                  <a:srgbClr val="FFC000"/>
                </a:solidFill>
                <a:latin typeface="Segoe UI Emoji" panose="020B0502040204020203" pitchFamily="34" charset="0"/>
                <a:ea typeface="Calibri" panose="020F0502020204030204" pitchFamily="34" charset="0"/>
                <a:cs typeface="Times New Roman" panose="02020603050405020304" pitchFamily="18" charset="0"/>
              </a:rPr>
              <a:t>💡</a:t>
            </a:r>
            <a:endParaRPr lang="de-DE" sz="14000" dirty="0">
              <a:solidFill>
                <a:srgbClr val="FFC000"/>
              </a:solidFill>
            </a:endParaRPr>
          </a:p>
        </p:txBody>
      </p:sp>
      <p:sp>
        <p:nvSpPr>
          <p:cNvPr id="10" name="Inhaltsplatzhalter 9"/>
          <p:cNvSpPr>
            <a:spLocks noGrp="1"/>
          </p:cNvSpPr>
          <p:nvPr>
            <p:ph sz="half" idx="2"/>
          </p:nvPr>
        </p:nvSpPr>
        <p:spPr>
          <a:xfrm>
            <a:off x="6207125" y="1848559"/>
            <a:ext cx="4748422"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Prüfen Sie genau, auf welchen Konflikt Sie sich einlassen möchten und laufen Sie nicht immer gegen die selbe Wand.</a:t>
            </a:r>
          </a:p>
          <a:p>
            <a:pPr marL="0" lvl="0" indent="0" eaLnBrk="0" fontAlgn="base" hangingPunct="0">
              <a:spcBef>
                <a:spcPct val="20000"/>
              </a:spcBef>
              <a:spcAft>
                <a:spcPct val="0"/>
              </a:spcAft>
              <a:buClrTx/>
              <a:buSzTx/>
              <a:buNone/>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Machen Sie es keineswegs wie </a:t>
            </a:r>
            <a:r>
              <a:rPr lang="de-DE" sz="1400" dirty="0" err="1">
                <a:solidFill>
                  <a:srgbClr val="FFFFCC"/>
                </a:solidFill>
              </a:rPr>
              <a:t>Sisyphos</a:t>
            </a:r>
            <a:r>
              <a:rPr lang="de-DE" sz="1400" dirty="0">
                <a:solidFill>
                  <a:srgbClr val="FFFFCC"/>
                </a:solidFill>
              </a:rPr>
              <a:t>: Rollen Sie nicht immer wieder den selben Stein den Berg nach oben, der dann immer wieder herunterrollt.</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Probieren Sie neue Wege aus, wenn etwas nicht funktioniert, versuchen Sie es anders zu lösen.</a:t>
            </a:r>
          </a:p>
          <a:p>
            <a:pPr marL="342900" lvl="0" eaLnBrk="0" fontAlgn="base" hangingPunct="0">
              <a:spcBef>
                <a:spcPct val="20000"/>
              </a:spcBef>
              <a:spcAft>
                <a:spcPct val="0"/>
              </a:spcAft>
              <a:buClrTx/>
              <a:buSzTx/>
              <a:buFontTx/>
              <a:buChar char="•"/>
            </a:pPr>
            <a:endParaRPr lang="de-DE" altLang="de-DE" sz="1400" dirty="0">
              <a:solidFill>
                <a:srgbClr val="FFFFCC"/>
              </a:solidFill>
            </a:endParaRPr>
          </a:p>
        </p:txBody>
      </p:sp>
    </p:spTree>
    <p:extLst>
      <p:ext uri="{BB962C8B-B14F-4D97-AF65-F5344CB8AC3E}">
        <p14:creationId xmlns:p14="http://schemas.microsoft.com/office/powerpoint/2010/main" val="16941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4. </a:t>
            </a:r>
            <a:r>
              <a:rPr lang="de-DE" altLang="de-DE" sz="3200" spc="0" dirty="0">
                <a:solidFill>
                  <a:srgbClr val="FFFFCC"/>
                </a:solidFill>
              </a:rPr>
              <a:t>Säule: </a:t>
            </a:r>
            <a:r>
              <a:rPr lang="de-DE" altLang="de-DE" sz="3200" spc="0" dirty="0" smtClean="0">
                <a:solidFill>
                  <a:srgbClr val="FFFFCC"/>
                </a:solidFill>
              </a:rPr>
              <a:t>Opferrolle verlassen</a:t>
            </a:r>
            <a:endParaRPr lang="de-DE" dirty="0"/>
          </a:p>
        </p:txBody>
      </p:sp>
      <p:sp>
        <p:nvSpPr>
          <p:cNvPr id="9" name="Inhaltsplatzhalter 8"/>
          <p:cNvSpPr>
            <a:spLocks noGrp="1"/>
          </p:cNvSpPr>
          <p:nvPr>
            <p:ph sz="half" idx="1"/>
          </p:nvPr>
        </p:nvSpPr>
        <p:spPr>
          <a:xfrm>
            <a:off x="619125" y="1862252"/>
            <a:ext cx="5384800" cy="4512270"/>
          </a:xfrm>
        </p:spPr>
        <p:txBody>
          <a:bodyPr>
            <a:normAutofit/>
          </a:bodyPr>
          <a:lstStyle/>
          <a:p>
            <a:pPr marL="68580" indent="0" algn="ctr">
              <a:lnSpc>
                <a:spcPct val="107000"/>
              </a:lnSpc>
              <a:spcAft>
                <a:spcPts val="800"/>
              </a:spcAft>
              <a:buNone/>
            </a:pPr>
            <a:r>
              <a:rPr lang="de-DE" sz="14000" dirty="0">
                <a:solidFill>
                  <a:srgbClr val="FFC000"/>
                </a:solidFill>
                <a:latin typeface="Segoe UI Emoji" panose="020B0502040204020203" pitchFamily="34" charset="0"/>
                <a:ea typeface="Calibri" panose="020F0502020204030204" pitchFamily="34" charset="0"/>
                <a:cs typeface="Times New Roman" panose="02020603050405020304" pitchFamily="18" charset="0"/>
              </a:rPr>
              <a:t>😰</a:t>
            </a:r>
            <a:endParaRPr lang="de-DE" sz="140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68580" indent="0" algn="ctr">
              <a:lnSpc>
                <a:spcPct val="107000"/>
              </a:lnSpc>
              <a:spcAft>
                <a:spcPts val="800"/>
              </a:spcAft>
              <a:buNone/>
            </a:pPr>
            <a:endParaRPr lang="de-DE" sz="140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Inhaltsplatzhalter 9"/>
          <p:cNvSpPr>
            <a:spLocks noGrp="1"/>
          </p:cNvSpPr>
          <p:nvPr>
            <p:ph sz="half" idx="2"/>
          </p:nvPr>
        </p:nvSpPr>
        <p:spPr>
          <a:xfrm>
            <a:off x="6207125" y="1848559"/>
            <a:ext cx="4731169"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Überprüfen Sie Ihr Gefühl, Opfer zu sein und versuchen Sie, die Verantwortung zu übernehmen. Ergreifen Sie die Initiative!</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Vermeiden Sie es, andere für Ihre Situation verantwortlich zu machen. Überprüfen Sie stattdessen Ihren eigenen Anteil.</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Machen Sie sich und anderen keine Vorwürfe. Versuchen Sie, die Situation zu verstehen.</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Denken Sie daran: Wer mit dem Finger auf jemanden zeigt, auf den zeigen drei Finger zurück.</a:t>
            </a:r>
          </a:p>
          <a:p>
            <a:pPr marL="342900" lvl="0" eaLnBrk="0" fontAlgn="base" hangingPunct="0">
              <a:spcBef>
                <a:spcPct val="20000"/>
              </a:spcBef>
              <a:spcAft>
                <a:spcPct val="0"/>
              </a:spcAft>
              <a:buClrTx/>
              <a:buSzTx/>
              <a:buFontTx/>
              <a:buChar char="•"/>
            </a:pPr>
            <a:endParaRPr lang="de-DE" altLang="de-DE" sz="1400" dirty="0">
              <a:solidFill>
                <a:srgbClr val="FFFFCC"/>
              </a:solidFill>
            </a:endParaRPr>
          </a:p>
        </p:txBody>
      </p:sp>
    </p:spTree>
    <p:extLst>
      <p:ext uri="{BB962C8B-B14F-4D97-AF65-F5344CB8AC3E}">
        <p14:creationId xmlns:p14="http://schemas.microsoft.com/office/powerpoint/2010/main" val="81694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5. </a:t>
            </a:r>
            <a:r>
              <a:rPr lang="de-DE" altLang="de-DE" sz="3200" spc="0" dirty="0">
                <a:solidFill>
                  <a:srgbClr val="FFFFCC"/>
                </a:solidFill>
              </a:rPr>
              <a:t>Säule: </a:t>
            </a:r>
            <a:r>
              <a:rPr lang="de-DE" altLang="de-DE" sz="3200" spc="0" dirty="0" smtClean="0">
                <a:solidFill>
                  <a:srgbClr val="FFFFCC"/>
                </a:solidFill>
              </a:rPr>
              <a:t>Verantwortung übernehmen</a:t>
            </a:r>
            <a:endParaRPr lang="de-DE" dirty="0"/>
          </a:p>
        </p:txBody>
      </p:sp>
      <p:sp>
        <p:nvSpPr>
          <p:cNvPr id="9" name="Inhaltsplatzhalter 8"/>
          <p:cNvSpPr>
            <a:spLocks noGrp="1"/>
          </p:cNvSpPr>
          <p:nvPr>
            <p:ph sz="half" idx="1"/>
          </p:nvPr>
        </p:nvSpPr>
        <p:spPr>
          <a:xfrm>
            <a:off x="619125" y="1862252"/>
            <a:ext cx="5384800" cy="4512270"/>
          </a:xfrm>
        </p:spPr>
        <p:txBody>
          <a:bodyPr>
            <a:normAutofit/>
          </a:bodyPr>
          <a:lstStyle/>
          <a:p>
            <a:pPr marL="68580" indent="0" algn="ctr">
              <a:buNone/>
            </a:pPr>
            <a:r>
              <a:rPr lang="de-DE" sz="14000" dirty="0">
                <a:solidFill>
                  <a:srgbClr val="FFC000"/>
                </a:solidFill>
              </a:rPr>
              <a:t>👆</a:t>
            </a:r>
          </a:p>
        </p:txBody>
      </p:sp>
      <p:sp>
        <p:nvSpPr>
          <p:cNvPr id="10" name="Inhaltsplatzhalter 9"/>
          <p:cNvSpPr>
            <a:spLocks noGrp="1"/>
          </p:cNvSpPr>
          <p:nvPr>
            <p:ph sz="half" idx="2"/>
          </p:nvPr>
        </p:nvSpPr>
        <p:spPr>
          <a:xfrm>
            <a:off x="6207125" y="1848559"/>
            <a:ext cx="4739796"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Übernehmen Sie Verantwortung, auch und ganz besonders für Ihr eigenes Wohlergehen.</a:t>
            </a:r>
          </a:p>
          <a:p>
            <a:pPr marL="0" lvl="0" indent="0" eaLnBrk="0" fontAlgn="base" hangingPunct="0">
              <a:spcBef>
                <a:spcPct val="20000"/>
              </a:spcBef>
              <a:spcAft>
                <a:spcPct val="0"/>
              </a:spcAft>
              <a:buClrTx/>
              <a:buSzTx/>
              <a:buNone/>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Reflektieren Sie, welchen Einfluss Sie auf das Denken und Handeln von anderen haben. Bitte bedenken Sie, dass unser Einfluss dabei sehr gering ist.</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Nur wer Verantwortung übernimmt, kann auch aktiv gestalten.</a:t>
            </a:r>
          </a:p>
          <a:p>
            <a:pPr marL="342900" lvl="0" eaLnBrk="0" fontAlgn="base" hangingPunct="0">
              <a:spcBef>
                <a:spcPct val="20000"/>
              </a:spcBef>
              <a:spcAft>
                <a:spcPct val="0"/>
              </a:spcAft>
              <a:buClrTx/>
              <a:buSzTx/>
              <a:buFontTx/>
              <a:buChar char="•"/>
            </a:pPr>
            <a:endParaRPr lang="de-DE" altLang="de-DE" sz="1400" dirty="0">
              <a:solidFill>
                <a:srgbClr val="FFFFCC"/>
              </a:solidFill>
            </a:endParaRPr>
          </a:p>
        </p:txBody>
      </p:sp>
    </p:spTree>
    <p:extLst>
      <p:ext uri="{BB962C8B-B14F-4D97-AF65-F5344CB8AC3E}">
        <p14:creationId xmlns:p14="http://schemas.microsoft.com/office/powerpoint/2010/main" val="447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6. </a:t>
            </a:r>
            <a:r>
              <a:rPr lang="de-DE" altLang="de-DE" sz="3200" spc="0" dirty="0">
                <a:solidFill>
                  <a:srgbClr val="FFFFCC"/>
                </a:solidFill>
              </a:rPr>
              <a:t>Säule: </a:t>
            </a:r>
            <a:r>
              <a:rPr lang="de-DE" altLang="de-DE" sz="3200" spc="0" dirty="0" smtClean="0">
                <a:solidFill>
                  <a:srgbClr val="FFFFCC"/>
                </a:solidFill>
              </a:rPr>
              <a:t>Beziehungen gestalten</a:t>
            </a:r>
            <a:endParaRPr lang="de-DE" dirty="0"/>
          </a:p>
        </p:txBody>
      </p:sp>
      <p:sp>
        <p:nvSpPr>
          <p:cNvPr id="9" name="Inhaltsplatzhalter 8"/>
          <p:cNvSpPr>
            <a:spLocks noGrp="1"/>
          </p:cNvSpPr>
          <p:nvPr>
            <p:ph sz="half" idx="1"/>
          </p:nvPr>
        </p:nvSpPr>
        <p:spPr>
          <a:xfrm>
            <a:off x="619125" y="1862252"/>
            <a:ext cx="5384800" cy="4512270"/>
          </a:xfrm>
        </p:spPr>
        <p:txBody>
          <a:bodyPr>
            <a:normAutofit/>
          </a:bodyPr>
          <a:lstStyle/>
          <a:p>
            <a:pPr marL="68580" indent="0" algn="ctr">
              <a:buNone/>
            </a:pPr>
            <a:r>
              <a:rPr lang="de-DE" sz="14000" dirty="0">
                <a:solidFill>
                  <a:srgbClr val="FFC000"/>
                </a:solidFill>
                <a:latin typeface="Segoe UI Emoji" panose="020B0502040204020203" pitchFamily="34" charset="0"/>
                <a:ea typeface="Calibri" panose="020F0502020204030204" pitchFamily="34" charset="0"/>
                <a:cs typeface="Times New Roman" panose="02020603050405020304" pitchFamily="18" charset="0"/>
              </a:rPr>
              <a:t>👪</a:t>
            </a:r>
            <a:endParaRPr lang="de-DE" sz="14000" dirty="0">
              <a:solidFill>
                <a:srgbClr val="FFC000"/>
              </a:solidFill>
            </a:endParaRPr>
          </a:p>
        </p:txBody>
      </p:sp>
      <p:sp>
        <p:nvSpPr>
          <p:cNvPr id="10" name="Inhaltsplatzhalter 9"/>
          <p:cNvSpPr>
            <a:spLocks noGrp="1"/>
          </p:cNvSpPr>
          <p:nvPr>
            <p:ph sz="half" idx="2"/>
          </p:nvPr>
        </p:nvSpPr>
        <p:spPr>
          <a:xfrm>
            <a:off x="6207125" y="1848559"/>
            <a:ext cx="4748422"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Bleiben Sie nicht dauerhaft alleine und lassen Sie keinen Rückzug zu, wenn es schwierig wird. </a:t>
            </a:r>
          </a:p>
          <a:p>
            <a:pPr marL="0" lvl="0" indent="0" eaLnBrk="0" fontAlgn="base" hangingPunct="0">
              <a:spcBef>
                <a:spcPct val="20000"/>
              </a:spcBef>
              <a:spcAft>
                <a:spcPct val="0"/>
              </a:spcAft>
              <a:buClrTx/>
              <a:buSzTx/>
              <a:buNone/>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Überlegen und entscheiden Sie: Wer oder was tut mir gut, suchen Sie sich mehr davon.</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Entscheiden Sie, wann Sie Kontakt möchten und wann nicht.</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Suchen Sie Kontakt zu Menschen, weil sie sie mögen, nicht um sie zu ändern. Bedenken Sie: Wir können uns nur selbst ändern, aber nicht die anderen.</a:t>
            </a:r>
          </a:p>
        </p:txBody>
      </p:sp>
    </p:spTree>
    <p:extLst>
      <p:ext uri="{BB962C8B-B14F-4D97-AF65-F5344CB8AC3E}">
        <p14:creationId xmlns:p14="http://schemas.microsoft.com/office/powerpoint/2010/main" val="26806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1003607"/>
            <a:ext cx="10972800" cy="958113"/>
          </a:xfrm>
        </p:spPr>
        <p:txBody>
          <a:bodyPr/>
          <a:lstStyle/>
          <a:p>
            <a:pPr algn="ctr"/>
            <a:r>
              <a:rPr lang="de-DE" altLang="de-DE" sz="3200" spc="0" dirty="0" smtClean="0">
                <a:solidFill>
                  <a:srgbClr val="FFFFCC"/>
                </a:solidFill>
              </a:rPr>
              <a:t>7. Säule: Zukunft gestalten</a:t>
            </a:r>
            <a:endParaRPr lang="de-DE" dirty="0"/>
          </a:p>
        </p:txBody>
      </p:sp>
      <p:sp>
        <p:nvSpPr>
          <p:cNvPr id="9" name="Inhaltsplatzhalter 8"/>
          <p:cNvSpPr>
            <a:spLocks noGrp="1"/>
          </p:cNvSpPr>
          <p:nvPr>
            <p:ph sz="half" idx="1"/>
          </p:nvPr>
        </p:nvSpPr>
        <p:spPr>
          <a:xfrm>
            <a:off x="619125" y="1862252"/>
            <a:ext cx="5384800" cy="4512270"/>
          </a:xfrm>
          <a:noFill/>
        </p:spPr>
        <p:txBody>
          <a:bodyPr/>
          <a:lstStyle/>
          <a:p>
            <a:pPr marL="68580" indent="0" algn="ctr">
              <a:buNone/>
            </a:pPr>
            <a:r>
              <a:rPr lang="de-DE" sz="14000" dirty="0">
                <a:solidFill>
                  <a:srgbClr val="FFC000"/>
                </a:solidFill>
              </a:rPr>
              <a:t>🚀</a:t>
            </a:r>
          </a:p>
          <a:p>
            <a:pPr marL="68580" indent="0">
              <a:buNone/>
            </a:pPr>
            <a:endParaRPr lang="de-DE" dirty="0"/>
          </a:p>
        </p:txBody>
      </p:sp>
      <p:sp>
        <p:nvSpPr>
          <p:cNvPr id="10" name="Inhaltsplatzhalter 9"/>
          <p:cNvSpPr>
            <a:spLocks noGrp="1"/>
          </p:cNvSpPr>
          <p:nvPr>
            <p:ph sz="half" idx="2"/>
          </p:nvPr>
        </p:nvSpPr>
        <p:spPr>
          <a:xfrm>
            <a:off x="6207125" y="1848559"/>
            <a:ext cx="4739796" cy="4525963"/>
          </a:xfrm>
        </p:spPr>
        <p:txBody>
          <a:bodyPr/>
          <a:lstStyle/>
          <a:p>
            <a:pPr marL="342900" lvl="0" eaLnBrk="0" fontAlgn="base" hangingPunct="0">
              <a:spcBef>
                <a:spcPct val="20000"/>
              </a:spcBef>
              <a:spcAft>
                <a:spcPct val="0"/>
              </a:spcAft>
              <a:buClrTx/>
              <a:buSzTx/>
              <a:buFontTx/>
              <a:buChar char="•"/>
              <a:defRPr/>
            </a:pPr>
            <a:r>
              <a:rPr lang="de-DE" sz="1400" dirty="0">
                <a:solidFill>
                  <a:srgbClr val="FFFFCC"/>
                </a:solidFill>
              </a:rPr>
              <a:t>Die Vergangenheit können wir nicht ändern, aber wir können Sie aus anderen Blickwinkeln betrachten und von ihr lernen.</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Dauerhafte Rückblicke können ablenken und uns einschränken.</a:t>
            </a:r>
          </a:p>
          <a:p>
            <a:pPr marL="342900" lvl="0" eaLnBrk="0" fontAlgn="base" hangingPunct="0">
              <a:spcBef>
                <a:spcPct val="20000"/>
              </a:spcBef>
              <a:spcAft>
                <a:spcPct val="0"/>
              </a:spcAft>
              <a:buClrTx/>
              <a:buSzTx/>
              <a:buFontTx/>
              <a:buChar char="•"/>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Schlimme Erlebnisse zu verdrängen kann durchaus auch heilsam sein.</a:t>
            </a:r>
          </a:p>
          <a:p>
            <a:pPr marL="0" lvl="0" indent="0" eaLnBrk="0" fontAlgn="base" hangingPunct="0">
              <a:spcBef>
                <a:spcPct val="20000"/>
              </a:spcBef>
              <a:spcAft>
                <a:spcPct val="0"/>
              </a:spcAft>
              <a:buClrTx/>
              <a:buSzTx/>
              <a:buNone/>
              <a:defRPr/>
            </a:pPr>
            <a:endParaRPr lang="de-DE" sz="1400" dirty="0">
              <a:solidFill>
                <a:srgbClr val="FFFFCC"/>
              </a:solidFill>
            </a:endParaRPr>
          </a:p>
          <a:p>
            <a:pPr marL="342900" lvl="0" eaLnBrk="0" fontAlgn="base" hangingPunct="0">
              <a:spcBef>
                <a:spcPct val="20000"/>
              </a:spcBef>
              <a:spcAft>
                <a:spcPct val="0"/>
              </a:spcAft>
              <a:buClrTx/>
              <a:buSzTx/>
              <a:buFontTx/>
              <a:buChar char="•"/>
              <a:defRPr/>
            </a:pPr>
            <a:r>
              <a:rPr lang="de-DE" sz="1400" dirty="0">
                <a:solidFill>
                  <a:srgbClr val="FFFFCC"/>
                </a:solidFill>
              </a:rPr>
              <a:t>Nutzen Sie das Hier und Jetzt, um die Weichen für die Zukunft zu stellen. Starten Sie gleich mit dem folgenden Test.</a:t>
            </a:r>
          </a:p>
          <a:p>
            <a:pPr marL="342900" lvl="0" eaLnBrk="0" fontAlgn="base" hangingPunct="0">
              <a:spcBef>
                <a:spcPct val="20000"/>
              </a:spcBef>
              <a:spcAft>
                <a:spcPct val="0"/>
              </a:spcAft>
              <a:buClrTx/>
              <a:buSzTx/>
              <a:buFontTx/>
              <a:buChar char="•"/>
              <a:defRPr/>
            </a:pPr>
            <a:endParaRPr lang="de-DE" sz="1400" dirty="0">
              <a:solidFill>
                <a:srgbClr val="FFFFCC"/>
              </a:solidFill>
            </a:endParaRPr>
          </a:p>
        </p:txBody>
      </p:sp>
    </p:spTree>
    <p:extLst>
      <p:ext uri="{BB962C8B-B14F-4D97-AF65-F5344CB8AC3E}">
        <p14:creationId xmlns:p14="http://schemas.microsoft.com/office/powerpoint/2010/main" val="37324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a:t>
            </a:r>
            <a:endParaRPr lang="de-DE" sz="3200" dirty="0"/>
          </a:p>
        </p:txBody>
      </p:sp>
      <p:sp>
        <p:nvSpPr>
          <p:cNvPr id="3" name="Inhaltsplatzhalter 2"/>
          <p:cNvSpPr>
            <a:spLocks noGrp="1"/>
          </p:cNvSpPr>
          <p:nvPr>
            <p:ph idx="1"/>
          </p:nvPr>
        </p:nvSpPr>
        <p:spPr>
          <a:xfrm>
            <a:off x="1219200" y="2118090"/>
            <a:ext cx="9744974" cy="4572000"/>
          </a:xfrm>
        </p:spPr>
        <p:txBody>
          <a:bodyPr/>
          <a:lstStyle/>
          <a:p>
            <a:pPr marL="0" lvl="0" indent="0" eaLnBrk="0" fontAlgn="base" hangingPunct="0">
              <a:spcBef>
                <a:spcPct val="20000"/>
              </a:spcBef>
              <a:spcAft>
                <a:spcPct val="0"/>
              </a:spcAft>
              <a:buClrTx/>
              <a:buSzTx/>
              <a:buNone/>
              <a:defRPr/>
            </a:pPr>
            <a:r>
              <a:rPr lang="de-DE" sz="1800" dirty="0">
                <a:solidFill>
                  <a:srgbClr val="FFFFCC"/>
                </a:solidFill>
              </a:rPr>
              <a:t>Sie möchten wissen, ob Sie über ein stabiles, seelisches Immunsystem verfügen?</a:t>
            </a:r>
          </a:p>
          <a:p>
            <a:pPr marL="0" lvl="0" indent="0" eaLnBrk="0" fontAlgn="base" hangingPunct="0">
              <a:spcBef>
                <a:spcPct val="20000"/>
              </a:spcBef>
              <a:spcAft>
                <a:spcPct val="0"/>
              </a:spcAft>
              <a:buClrTx/>
              <a:buSzTx/>
              <a:buNone/>
              <a:defRPr/>
            </a:pPr>
            <a:r>
              <a:rPr lang="de-DE" sz="1800" dirty="0">
                <a:solidFill>
                  <a:srgbClr val="FFFFCC"/>
                </a:solidFill>
              </a:rPr>
              <a:t> </a:t>
            </a:r>
            <a:br>
              <a:rPr lang="de-DE" sz="1800" dirty="0">
                <a:solidFill>
                  <a:srgbClr val="FFFFCC"/>
                </a:solidFill>
              </a:rPr>
            </a:br>
            <a:r>
              <a:rPr lang="de-DE" sz="1800" dirty="0">
                <a:solidFill>
                  <a:srgbClr val="FFFFCC"/>
                </a:solidFill>
              </a:rPr>
              <a:t>Dann beantworten Sie die folgenden sieben Fragen auf der nächsten Folie und überlegen sich, wie Sie sich auf einer Skala von 1 bis10 einschätzen. </a:t>
            </a:r>
          </a:p>
          <a:p>
            <a:pPr marL="0" lvl="0" indent="0" eaLnBrk="0" fontAlgn="base" hangingPunct="0">
              <a:spcBef>
                <a:spcPct val="20000"/>
              </a:spcBef>
              <a:spcAft>
                <a:spcPct val="0"/>
              </a:spcAft>
              <a:buClrTx/>
              <a:buSzTx/>
              <a:buNone/>
              <a:defRPr/>
            </a:pPr>
            <a:r>
              <a:rPr lang="de-DE" sz="1800" dirty="0">
                <a:solidFill>
                  <a:srgbClr val="FFFFCC"/>
                </a:solidFill>
              </a:rPr>
              <a:t>1 ist der niedrigste Wert, 10 der Höchste.</a:t>
            </a:r>
          </a:p>
          <a:p>
            <a:pPr marL="342900" lvl="0" eaLnBrk="0" fontAlgn="base" hangingPunct="0">
              <a:spcBef>
                <a:spcPct val="20000"/>
              </a:spcBef>
              <a:spcAft>
                <a:spcPct val="0"/>
              </a:spcAft>
              <a:buClrTx/>
              <a:buSzTx/>
              <a:buFontTx/>
              <a:buChar char="•"/>
              <a:defRPr/>
            </a:pPr>
            <a:endParaRPr lang="de-DE" sz="1800" dirty="0">
              <a:solidFill>
                <a:srgbClr val="FFFFCC"/>
              </a:solidFill>
            </a:endParaRPr>
          </a:p>
          <a:p>
            <a:pPr marL="0" lvl="0" indent="0" eaLnBrk="0" fontAlgn="base" hangingPunct="0">
              <a:spcBef>
                <a:spcPct val="20000"/>
              </a:spcBef>
              <a:spcAft>
                <a:spcPct val="0"/>
              </a:spcAft>
              <a:buClrTx/>
              <a:buSzTx/>
              <a:buNone/>
              <a:defRPr/>
            </a:pPr>
            <a:r>
              <a:rPr lang="de-DE" sz="1800" dirty="0">
                <a:solidFill>
                  <a:srgbClr val="FFFFCC"/>
                </a:solidFill>
              </a:rPr>
              <a:t>Wir wünschen viel Spaß dabei </a:t>
            </a:r>
            <a:r>
              <a:rPr lang="de-DE" sz="1800" dirty="0">
                <a:solidFill>
                  <a:srgbClr val="FFFFCC"/>
                </a:solidFill>
                <a:sym typeface="Wingdings" panose="05000000000000000000" pitchFamily="2" charset="2"/>
              </a:rPr>
              <a:t></a:t>
            </a:r>
            <a:endParaRPr lang="de-DE" sz="1800" dirty="0">
              <a:solidFill>
                <a:srgbClr val="FFFFCC"/>
              </a:solidFill>
            </a:endParaRPr>
          </a:p>
          <a:p>
            <a:pPr marL="0" lvl="0" indent="0" eaLnBrk="0" fontAlgn="base" hangingPunct="0">
              <a:spcBef>
                <a:spcPct val="20000"/>
              </a:spcBef>
              <a:spcAft>
                <a:spcPct val="0"/>
              </a:spcAft>
              <a:buClrTx/>
              <a:buSzTx/>
              <a:buNone/>
            </a:pPr>
            <a:endParaRPr lang="de-DE" altLang="de-DE" sz="1600" dirty="0">
              <a:solidFill>
                <a:srgbClr val="FFFFCC"/>
              </a:solidFill>
            </a:endParaRPr>
          </a:p>
        </p:txBody>
      </p:sp>
    </p:spTree>
    <p:extLst>
      <p:ext uri="{BB962C8B-B14F-4D97-AF65-F5344CB8AC3E}">
        <p14:creationId xmlns:p14="http://schemas.microsoft.com/office/powerpoint/2010/main" val="38325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dirty="0">
                <a:solidFill>
                  <a:srgbClr val="FFFFCC"/>
                </a:solidFill>
              </a:rPr>
              <a:t>Kleiner Resilienz-Test </a:t>
            </a:r>
            <a:r>
              <a:rPr lang="de-DE" altLang="de-DE" sz="4400" dirty="0">
                <a:solidFill>
                  <a:srgbClr val="FFFFCC"/>
                </a:solidFill>
              </a:rPr>
              <a:t/>
            </a:r>
            <a:br>
              <a:rPr lang="de-DE" altLang="de-DE" sz="4400" dirty="0">
                <a:solidFill>
                  <a:srgbClr val="FFFFCC"/>
                </a:solidFill>
              </a:rPr>
            </a:br>
            <a:r>
              <a:rPr lang="de-DE" altLang="de-DE" sz="2200" dirty="0">
                <a:solidFill>
                  <a:srgbClr val="FFFFCC"/>
                </a:solidFill>
              </a:rPr>
              <a:t>Los geht’s mit Frage 1</a:t>
            </a:r>
            <a:endParaRPr lang="de-DE" sz="2200"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Selbstannahme</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Ich bin mit mir, mit meinen Stärken und Schwächen völlig einverstanden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p:txBody>
      </p:sp>
    </p:spTree>
    <p:extLst>
      <p:ext uri="{BB962C8B-B14F-4D97-AF65-F5344CB8AC3E}">
        <p14:creationId xmlns:p14="http://schemas.microsoft.com/office/powerpoint/2010/main" val="17188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219200" y="1037064"/>
            <a:ext cx="10363200" cy="935810"/>
          </a:xfrm>
        </p:spPr>
        <p:txBody>
          <a:bodyPr rtlCol="0"/>
          <a:lstStyle/>
          <a:p>
            <a:r>
              <a:rPr lang="de-DE" altLang="de-DE" sz="3200" spc="0" dirty="0">
                <a:solidFill>
                  <a:srgbClr val="FFFFCC"/>
                </a:solidFill>
              </a:rPr>
              <a:t>Inhaltsverzeichnis</a:t>
            </a:r>
            <a:endParaRPr lang="de-DE" dirty="0"/>
          </a:p>
        </p:txBody>
      </p:sp>
      <p:sp>
        <p:nvSpPr>
          <p:cNvPr id="14" name="Inhaltsplatzhalter 13"/>
          <p:cNvSpPr>
            <a:spLocks noGrp="1"/>
          </p:cNvSpPr>
          <p:nvPr>
            <p:ph idx="1"/>
          </p:nvPr>
        </p:nvSpPr>
        <p:spPr>
          <a:xfrm>
            <a:off x="1219200" y="2074122"/>
            <a:ext cx="10363200" cy="4537911"/>
          </a:xfrm>
        </p:spPr>
        <p:txBody>
          <a:bodyPr rtlCol="0"/>
          <a:lstStyle/>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Ein Lied zur Einstimmung 				Seite 3</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Was ist überhaupt Resilienz?				Seite 4</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Tipps zur Stärkung von Resilienz				Seite 6 </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Eine kleine Weihnachtsgeschichte				Seite 9</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Die 7 Säulen der Resilienz				Seite 10 </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Große Steine, Kieselsteine, Sand				Seite 18</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Der kleine Resilienz-Test				Seite 19</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Das Schatzkästchen					Seite 28</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Der kleine Trick mit dem Glas				Seite 32</a:t>
            </a:r>
          </a:p>
          <a:p>
            <a:pPr marL="228600" lvl="0" indent="-228600" eaLnBrk="0" fontAlgn="base" hangingPunct="0">
              <a:spcBef>
                <a:spcPct val="20000"/>
              </a:spcBef>
              <a:spcAft>
                <a:spcPct val="0"/>
              </a:spcAft>
              <a:buClrTx/>
              <a:buSzTx/>
              <a:buFontTx/>
              <a:buAutoNum type="arabicPeriod"/>
            </a:pPr>
            <a:r>
              <a:rPr lang="de-DE" altLang="de-DE" sz="1200" dirty="0">
                <a:solidFill>
                  <a:srgbClr val="FFFFCC"/>
                </a:solidFill>
              </a:rPr>
              <a:t>Bitte beachten und Film					Seite 33</a:t>
            </a: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2</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Positive Grundeinstellung</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Ich sehe das Leben immer als ein halbvolles Glas und schaue zufrieden auf meine Erfolge.</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p:txBody>
      </p:sp>
    </p:spTree>
    <p:extLst>
      <p:ext uri="{BB962C8B-B14F-4D97-AF65-F5344CB8AC3E}">
        <p14:creationId xmlns:p14="http://schemas.microsoft.com/office/powerpoint/2010/main" val="200988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3</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Selbstwirksamkeit</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Ich bin überzeugt im Leben etwas erreichen zu können und auch andere zu überzeugen.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p:txBody>
      </p:sp>
    </p:spTree>
    <p:extLst>
      <p:ext uri="{BB962C8B-B14F-4D97-AF65-F5344CB8AC3E}">
        <p14:creationId xmlns:p14="http://schemas.microsoft.com/office/powerpoint/2010/main" val="22069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a:t>
            </a:r>
            <a:r>
              <a:rPr lang="de-DE" altLang="de-DE" sz="2200" spc="0" dirty="0" smtClean="0">
                <a:solidFill>
                  <a:srgbClr val="FFFFCC"/>
                </a:solidFill>
              </a:rPr>
              <a:t>4</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Verantwortungsbewusstsein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Ich suche nicht die Schuld bei anderen, sondern versuche meinen eigenen Einfluss zu erkennen.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a:p>
            <a:pPr marL="0" lvl="0" indent="0" algn="ctr" eaLnBrk="0" fontAlgn="base" hangingPunct="0">
              <a:spcBef>
                <a:spcPct val="20000"/>
              </a:spcBef>
              <a:spcAft>
                <a:spcPct val="0"/>
              </a:spcAft>
              <a:buClrTx/>
              <a:buSzTx/>
              <a:buNone/>
              <a:defRPr/>
            </a:pPr>
            <a:endParaRPr lang="de-DE" sz="2200" dirty="0">
              <a:solidFill>
                <a:srgbClr val="FFFFCC"/>
              </a:solidFill>
            </a:endParaRPr>
          </a:p>
        </p:txBody>
      </p:sp>
    </p:spTree>
    <p:extLst>
      <p:ext uri="{BB962C8B-B14F-4D97-AF65-F5344CB8AC3E}">
        <p14:creationId xmlns:p14="http://schemas.microsoft.com/office/powerpoint/2010/main" val="424951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5</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Einbindung in soziale Netzwerke</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Ich kann mich zwar auf mich verlassen, aber lebe nicht alleine und suche daher auch die Unterstützung anderer.</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a:p>
            <a:pPr marL="0" lvl="0" indent="0" algn="ctr" eaLnBrk="0" fontAlgn="base" hangingPunct="0">
              <a:spcBef>
                <a:spcPct val="20000"/>
              </a:spcBef>
              <a:spcAft>
                <a:spcPct val="0"/>
              </a:spcAft>
              <a:buClrTx/>
              <a:buSzTx/>
              <a:buNone/>
              <a:defRPr/>
            </a:pPr>
            <a:endParaRPr lang="de-DE" sz="2200" dirty="0">
              <a:solidFill>
                <a:srgbClr val="FFFFCC"/>
              </a:solidFill>
            </a:endParaRPr>
          </a:p>
        </p:txBody>
      </p:sp>
    </p:spTree>
    <p:extLst>
      <p:ext uri="{BB962C8B-B14F-4D97-AF65-F5344CB8AC3E}">
        <p14:creationId xmlns:p14="http://schemas.microsoft.com/office/powerpoint/2010/main" val="25643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a:t>
            </a:r>
            <a:r>
              <a:rPr lang="de-DE" altLang="de-DE" sz="2200" spc="0" dirty="0" smtClean="0">
                <a:solidFill>
                  <a:srgbClr val="FFFFCC"/>
                </a:solidFill>
              </a:rPr>
              <a:t>6</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Fokussierung auf Lösungen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Das Leben kennt keine Probleme, es geht einfach weiter. Ich bleibe optimistisch, mache weiter und finde Lösungen.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p:txBody>
      </p:sp>
    </p:spTree>
    <p:extLst>
      <p:ext uri="{BB962C8B-B14F-4D97-AF65-F5344CB8AC3E}">
        <p14:creationId xmlns:p14="http://schemas.microsoft.com/office/powerpoint/2010/main" val="6829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a:solidFill>
                  <a:srgbClr val="FFFFCC"/>
                </a:solidFill>
              </a:rPr>
              <a:t>Frage 7</a:t>
            </a:r>
            <a:endParaRPr lang="de-DE" dirty="0"/>
          </a:p>
        </p:txBody>
      </p:sp>
      <p:sp>
        <p:nvSpPr>
          <p:cNvPr id="3" name="Inhaltsplatzhalter 2"/>
          <p:cNvSpPr>
            <a:spLocks noGrp="1"/>
          </p:cNvSpPr>
          <p:nvPr>
            <p:ph idx="1"/>
          </p:nvPr>
        </p:nvSpPr>
        <p:spPr>
          <a:xfrm>
            <a:off x="1219200" y="2520173"/>
            <a:ext cx="10363200" cy="4537905"/>
          </a:xfrm>
        </p:spPr>
        <p:txBody>
          <a:bodyPr/>
          <a:lstStyle/>
          <a:p>
            <a:pPr marL="0" lvl="0" indent="0" algn="ctr" eaLnBrk="0" fontAlgn="base" hangingPunct="0">
              <a:spcBef>
                <a:spcPct val="20000"/>
              </a:spcBef>
              <a:spcAft>
                <a:spcPct val="0"/>
              </a:spcAft>
              <a:buClrTx/>
              <a:buSzTx/>
              <a:buNone/>
              <a:defRPr/>
            </a:pPr>
            <a:r>
              <a:rPr lang="de-DE" sz="3200" b="1" dirty="0">
                <a:solidFill>
                  <a:srgbClr val="FFFFCC"/>
                </a:solidFill>
              </a:rPr>
              <a:t>Zukunftsorientierung</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Zu wissen, woher ich komme und wohin ich gehen kann bedeutet für mich, meinen Weg in die Zukunft zu planen.</a:t>
            </a:r>
          </a:p>
          <a:p>
            <a:pPr marL="0" lvl="0" indent="0" algn="ctr" eaLnBrk="0" fontAlgn="base" hangingPunct="0">
              <a:spcBef>
                <a:spcPct val="20000"/>
              </a:spcBef>
              <a:spcAft>
                <a:spcPct val="0"/>
              </a:spcAft>
              <a:buClrTx/>
              <a:buSzTx/>
              <a:buNone/>
              <a:defRPr/>
            </a:pPr>
            <a:r>
              <a:rPr lang="de-DE" sz="2200" b="1" dirty="0">
                <a:solidFill>
                  <a:srgbClr val="FFFFCC"/>
                </a:solidFill>
              </a:rPr>
              <a:t/>
            </a:r>
            <a:br>
              <a:rPr lang="de-DE" sz="2200" b="1" dirty="0">
                <a:solidFill>
                  <a:srgbClr val="FFFFCC"/>
                </a:solidFill>
              </a:rPr>
            </a:br>
            <a:r>
              <a:rPr lang="de-DE" sz="2200" dirty="0">
                <a:solidFill>
                  <a:srgbClr val="FFFFCC"/>
                </a:solidFill>
              </a:rPr>
              <a:t>Skala 1 - 10</a:t>
            </a:r>
          </a:p>
          <a:p>
            <a:pPr marL="0" lvl="0" indent="0" algn="ctr" eaLnBrk="0" fontAlgn="base" hangingPunct="0">
              <a:spcBef>
                <a:spcPct val="20000"/>
              </a:spcBef>
              <a:spcAft>
                <a:spcPct val="0"/>
              </a:spcAft>
              <a:buClrTx/>
              <a:buSzTx/>
              <a:buNone/>
              <a:defRPr/>
            </a:pPr>
            <a:endParaRPr lang="de-DE" sz="2200" dirty="0">
              <a:solidFill>
                <a:srgbClr val="FFFFCC"/>
              </a:solidFill>
            </a:endParaRPr>
          </a:p>
        </p:txBody>
      </p:sp>
    </p:spTree>
    <p:extLst>
      <p:ext uri="{BB962C8B-B14F-4D97-AF65-F5344CB8AC3E}">
        <p14:creationId xmlns:p14="http://schemas.microsoft.com/office/powerpoint/2010/main" val="17511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Kleiner Resilienz-Test </a:t>
            </a:r>
            <a:br>
              <a:rPr lang="de-DE" altLang="de-DE" sz="3200" spc="0" dirty="0">
                <a:solidFill>
                  <a:srgbClr val="FFFFCC"/>
                </a:solidFill>
              </a:rPr>
            </a:br>
            <a:r>
              <a:rPr lang="de-DE" altLang="de-DE" sz="2200" spc="0" dirty="0" smtClean="0">
                <a:solidFill>
                  <a:srgbClr val="FFFFCC"/>
                </a:solidFill>
              </a:rPr>
              <a:t>Ihr Ergebnis</a:t>
            </a:r>
            <a:endParaRPr lang="de-DE" dirty="0"/>
          </a:p>
        </p:txBody>
      </p:sp>
      <p:sp>
        <p:nvSpPr>
          <p:cNvPr id="3" name="Inhaltsplatzhalter 2"/>
          <p:cNvSpPr>
            <a:spLocks noGrp="1"/>
          </p:cNvSpPr>
          <p:nvPr>
            <p:ph idx="1"/>
          </p:nvPr>
        </p:nvSpPr>
        <p:spPr>
          <a:xfrm>
            <a:off x="1219200" y="2520173"/>
            <a:ext cx="9736347" cy="4537905"/>
          </a:xfrm>
        </p:spPr>
        <p:txBody>
          <a:bodyPr/>
          <a:lstStyle/>
          <a:p>
            <a:pPr marL="0" lvl="0" indent="0" eaLnBrk="0" fontAlgn="base" hangingPunct="0">
              <a:spcBef>
                <a:spcPct val="20000"/>
              </a:spcBef>
              <a:spcAft>
                <a:spcPct val="0"/>
              </a:spcAft>
              <a:buClrTx/>
              <a:buSzTx/>
              <a:buNone/>
            </a:pPr>
            <a:r>
              <a:rPr lang="de-DE" altLang="de-DE" sz="2000" dirty="0">
                <a:solidFill>
                  <a:srgbClr val="FFFFCC"/>
                </a:solidFill>
              </a:rPr>
              <a:t>Wenn Sie die Einschätzungen mit hohen Werten beantworten haben können wir Ihnen gratulieren, Sie scheinen eine hohe Widerstandskraft zu haben.</a:t>
            </a:r>
          </a:p>
          <a:p>
            <a:pPr marL="0" lvl="0" indent="0" eaLnBrk="0" fontAlgn="base" hangingPunct="0">
              <a:spcBef>
                <a:spcPct val="20000"/>
              </a:spcBef>
              <a:spcAft>
                <a:spcPct val="0"/>
              </a:spcAft>
              <a:buClrTx/>
              <a:buSzTx/>
              <a:buNone/>
            </a:pPr>
            <a:endParaRPr lang="de-DE" altLang="de-DE" sz="2000" dirty="0">
              <a:solidFill>
                <a:srgbClr val="FFFFCC"/>
              </a:solidFill>
            </a:endParaRPr>
          </a:p>
          <a:p>
            <a:pPr marL="0" lvl="0" indent="0" eaLnBrk="0" fontAlgn="base" hangingPunct="0">
              <a:spcBef>
                <a:spcPct val="20000"/>
              </a:spcBef>
              <a:spcAft>
                <a:spcPct val="0"/>
              </a:spcAft>
              <a:buClrTx/>
              <a:buSzTx/>
              <a:buNone/>
            </a:pPr>
            <a:r>
              <a:rPr lang="de-DE" altLang="de-DE" sz="2000" dirty="0">
                <a:solidFill>
                  <a:srgbClr val="FFFFCC"/>
                </a:solidFill>
              </a:rPr>
              <a:t>Wenn Sie die Fragen mit niedrigen Werten beantwortet haben ist das kein Beinbruch, damit kann man auch leben. Aber es könnte dann hilfreich sein, einmal mit uns zu sprechen und die Fragen der Resilienz, die im Rahmen dieser Präsentation ja nur angerissen werden können, zu vertiefen. </a:t>
            </a:r>
            <a:endParaRPr lang="de-DE" altLang="de-DE" sz="3200" dirty="0">
              <a:solidFill>
                <a:srgbClr val="FFFFCC"/>
              </a:solidFill>
            </a:endParaRPr>
          </a:p>
          <a:p>
            <a:pPr marL="0" lvl="0" indent="0" algn="ctr" eaLnBrk="0" fontAlgn="base" hangingPunct="0">
              <a:spcBef>
                <a:spcPct val="20000"/>
              </a:spcBef>
              <a:spcAft>
                <a:spcPct val="0"/>
              </a:spcAft>
              <a:buClrTx/>
              <a:buSzTx/>
              <a:buNone/>
              <a:defRPr/>
            </a:pPr>
            <a:endParaRPr lang="de-DE" sz="2200" dirty="0">
              <a:solidFill>
                <a:srgbClr val="FFFFCC"/>
              </a:solidFill>
            </a:endParaRPr>
          </a:p>
        </p:txBody>
      </p:sp>
    </p:spTree>
    <p:extLst>
      <p:ext uri="{BB962C8B-B14F-4D97-AF65-F5344CB8AC3E}">
        <p14:creationId xmlns:p14="http://schemas.microsoft.com/office/powerpoint/2010/main" val="77875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a:solidFill>
                  <a:srgbClr val="FFFFCC"/>
                </a:solidFill>
              </a:rPr>
              <a:t>Und als erste Hilfe:</a:t>
            </a:r>
            <a:br>
              <a:rPr lang="de-DE" altLang="de-DE" sz="3200" spc="0" dirty="0">
                <a:solidFill>
                  <a:srgbClr val="FFFFCC"/>
                </a:solidFill>
              </a:rPr>
            </a:br>
            <a:r>
              <a:rPr lang="de-DE" altLang="de-DE" sz="2200" spc="0" dirty="0">
                <a:solidFill>
                  <a:srgbClr val="FFFFCC"/>
                </a:solidFill>
              </a:rPr>
              <a:t>Ihr persönliches Schatzkästchen</a:t>
            </a:r>
            <a:endParaRPr lang="de-DE" sz="2200" dirty="0"/>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1813" y="2324341"/>
            <a:ext cx="3788228" cy="2841463"/>
          </a:xfrm>
        </p:spPr>
      </p:pic>
    </p:spTree>
    <p:extLst>
      <p:ext uri="{BB962C8B-B14F-4D97-AF65-F5344CB8AC3E}">
        <p14:creationId xmlns:p14="http://schemas.microsoft.com/office/powerpoint/2010/main" val="1190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a:solidFill>
                  <a:srgbClr val="FFFFCC"/>
                </a:solidFill>
              </a:rPr>
              <a:t>Legen Sie Ihr persönliches Schatzkästchen an</a:t>
            </a:r>
            <a:endParaRPr lang="de-DE" dirty="0"/>
          </a:p>
        </p:txBody>
      </p:sp>
      <p:sp>
        <p:nvSpPr>
          <p:cNvPr id="3" name="Inhaltsplatzhalter 2"/>
          <p:cNvSpPr>
            <a:spLocks noGrp="1"/>
          </p:cNvSpPr>
          <p:nvPr>
            <p:ph idx="1"/>
          </p:nvPr>
        </p:nvSpPr>
        <p:spPr>
          <a:xfrm>
            <a:off x="1219200" y="1783560"/>
            <a:ext cx="9736347" cy="4572000"/>
          </a:xfrm>
        </p:spPr>
        <p:txBody>
          <a:bodyPr/>
          <a:lstStyle/>
          <a:p>
            <a:pPr marL="0" lvl="0" indent="0" eaLnBrk="0" fontAlgn="base" hangingPunct="0">
              <a:spcBef>
                <a:spcPct val="20000"/>
              </a:spcBef>
              <a:spcAft>
                <a:spcPct val="0"/>
              </a:spcAft>
              <a:buClrTx/>
              <a:buSzTx/>
              <a:buNone/>
            </a:pPr>
            <a:r>
              <a:rPr lang="de-DE" altLang="de-DE" sz="2200" dirty="0">
                <a:solidFill>
                  <a:srgbClr val="FFFFCC"/>
                </a:solidFill>
              </a:rPr>
              <a:t>Wenn wir gestresst sind, kann es ein, dass wir in negativen Gedanken gefangen sind. Greifen Sie in diesem Fall in Ihr persönliches Schatzkästchen.</a:t>
            </a:r>
          </a:p>
          <a:p>
            <a:pPr marL="0" lvl="0" indent="0" eaLnBrk="0" fontAlgn="base" hangingPunct="0">
              <a:spcBef>
                <a:spcPct val="20000"/>
              </a:spcBef>
              <a:spcAft>
                <a:spcPct val="0"/>
              </a:spcAft>
              <a:buClrTx/>
              <a:buSzTx/>
              <a:buNone/>
            </a:pPr>
            <a:endParaRPr lang="de-DE" altLang="de-DE" sz="2200" dirty="0">
              <a:solidFill>
                <a:srgbClr val="FFFFCC"/>
              </a:solidFill>
            </a:endParaRPr>
          </a:p>
          <a:p>
            <a:pPr marL="0" lvl="0" indent="0" eaLnBrk="0" fontAlgn="base" hangingPunct="0">
              <a:spcBef>
                <a:spcPct val="20000"/>
              </a:spcBef>
              <a:spcAft>
                <a:spcPct val="0"/>
              </a:spcAft>
              <a:buClrTx/>
              <a:buSzTx/>
              <a:buNone/>
            </a:pPr>
            <a:r>
              <a:rPr lang="de-DE" altLang="de-DE" sz="2200" dirty="0">
                <a:solidFill>
                  <a:srgbClr val="FFFFCC"/>
                </a:solidFill>
              </a:rPr>
              <a:t>Die Inhalte dieses Schatzkästchens sollen uns dann an positive Dinge erinnern, die Anleitung finden Sie auf der nächsten Seite.</a:t>
            </a:r>
          </a:p>
          <a:p>
            <a:endParaRPr lang="de-DE" dirty="0"/>
          </a:p>
        </p:txBody>
      </p:sp>
    </p:spTree>
    <p:extLst>
      <p:ext uri="{BB962C8B-B14F-4D97-AF65-F5344CB8AC3E}">
        <p14:creationId xmlns:p14="http://schemas.microsoft.com/office/powerpoint/2010/main" val="24639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smtClean="0">
                <a:solidFill>
                  <a:srgbClr val="FFFFCC"/>
                </a:solidFill>
              </a:rPr>
              <a:t>Und so geht’s:</a:t>
            </a:r>
            <a:endParaRPr lang="de-DE" dirty="0"/>
          </a:p>
        </p:txBody>
      </p:sp>
      <p:sp>
        <p:nvSpPr>
          <p:cNvPr id="3" name="Inhaltsplatzhalter 2"/>
          <p:cNvSpPr>
            <a:spLocks noGrp="1"/>
          </p:cNvSpPr>
          <p:nvPr>
            <p:ph idx="1"/>
          </p:nvPr>
        </p:nvSpPr>
        <p:spPr>
          <a:xfrm>
            <a:off x="1219200" y="1783560"/>
            <a:ext cx="9744974" cy="4572000"/>
          </a:xfrm>
        </p:spPr>
        <p:txBody>
          <a:bodyPr/>
          <a:lstStyle/>
          <a:p>
            <a:pPr marL="342900" lvl="0" eaLnBrk="0" fontAlgn="base" hangingPunct="0">
              <a:spcBef>
                <a:spcPct val="20000"/>
              </a:spcBef>
              <a:spcAft>
                <a:spcPct val="0"/>
              </a:spcAft>
              <a:buClrTx/>
              <a:buSzTx/>
              <a:buFontTx/>
              <a:buAutoNum type="arabicPeriod"/>
            </a:pPr>
            <a:r>
              <a:rPr lang="de-DE" altLang="de-DE" sz="1400" dirty="0">
                <a:solidFill>
                  <a:srgbClr val="FFFFCC"/>
                </a:solidFill>
              </a:rPr>
              <a:t>Basteln oder organisieren Sie sich ein hübsches Kästchen, in das sie schöne, kreativ gestaltete </a:t>
            </a:r>
            <a:r>
              <a:rPr lang="de-DE" altLang="de-DE" sz="1400" dirty="0" err="1">
                <a:solidFill>
                  <a:srgbClr val="FFFFCC"/>
                </a:solidFill>
              </a:rPr>
              <a:t>Zettelchen</a:t>
            </a:r>
            <a:r>
              <a:rPr lang="de-DE" altLang="de-DE" sz="1400" dirty="0">
                <a:solidFill>
                  <a:srgbClr val="FFFFCC"/>
                </a:solidFill>
              </a:rPr>
              <a:t> hineinlegen.</a:t>
            </a: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a:p>
            <a:pPr marL="342900" lvl="0" eaLnBrk="0" fontAlgn="base" hangingPunct="0">
              <a:spcBef>
                <a:spcPct val="20000"/>
              </a:spcBef>
              <a:spcAft>
                <a:spcPct val="0"/>
              </a:spcAft>
              <a:buClrTx/>
              <a:buSzTx/>
              <a:buFontTx/>
              <a:buAutoNum type="arabicPeriod"/>
            </a:pPr>
            <a:r>
              <a:rPr lang="de-DE" altLang="de-DE" sz="1400" dirty="0">
                <a:solidFill>
                  <a:srgbClr val="FFFFCC"/>
                </a:solidFill>
              </a:rPr>
              <a:t>Diese Zettel füllen Sie mit Wörtern, Sprüchen, Bildern, Symbolen, Cartoons etc.</a:t>
            </a: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a:p>
            <a:pPr marL="342900" lvl="0" eaLnBrk="0" fontAlgn="base" hangingPunct="0">
              <a:spcBef>
                <a:spcPct val="20000"/>
              </a:spcBef>
              <a:spcAft>
                <a:spcPct val="0"/>
              </a:spcAft>
              <a:buClrTx/>
              <a:buSzTx/>
              <a:buFontTx/>
              <a:buAutoNum type="arabicPeriod"/>
            </a:pPr>
            <a:r>
              <a:rPr lang="de-DE" altLang="de-DE" sz="1400" dirty="0">
                <a:solidFill>
                  <a:srgbClr val="FFFFCC"/>
                </a:solidFill>
              </a:rPr>
              <a:t>Wichtig ist, dass die Zettel mit allem gefüllt werden, was </a:t>
            </a:r>
            <a:r>
              <a:rPr lang="de-DE" altLang="de-DE" sz="1400" b="1" dirty="0">
                <a:solidFill>
                  <a:srgbClr val="FFFFCC"/>
                </a:solidFill>
              </a:rPr>
              <a:t>positiv</a:t>
            </a:r>
            <a:r>
              <a:rPr lang="de-DE" altLang="de-DE" sz="1400" dirty="0">
                <a:solidFill>
                  <a:srgbClr val="FFFFCC"/>
                </a:solidFill>
              </a:rPr>
              <a:t> ist und </a:t>
            </a:r>
            <a:r>
              <a:rPr lang="de-DE" altLang="de-DE" sz="1400" b="1" dirty="0">
                <a:solidFill>
                  <a:srgbClr val="FFFFCC"/>
                </a:solidFill>
              </a:rPr>
              <a:t>Ihnen gut tut. </a:t>
            </a:r>
            <a:r>
              <a:rPr lang="de-DE" altLang="de-DE" sz="1400" dirty="0">
                <a:solidFill>
                  <a:srgbClr val="FFFFCC"/>
                </a:solidFill>
              </a:rPr>
              <a:t>Hierbei sind der Kreativität keine Grenzen gesetzt! </a:t>
            </a: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a:p>
            <a:pPr marL="342900" lvl="0" eaLnBrk="0" fontAlgn="base" hangingPunct="0">
              <a:spcBef>
                <a:spcPct val="20000"/>
              </a:spcBef>
              <a:spcAft>
                <a:spcPct val="0"/>
              </a:spcAft>
              <a:buClrTx/>
              <a:buSzTx/>
              <a:buFontTx/>
              <a:buAutoNum type="arabicPeriod"/>
            </a:pPr>
            <a:r>
              <a:rPr lang="de-DE" altLang="de-DE" sz="1400" dirty="0">
                <a:solidFill>
                  <a:srgbClr val="FFFFCC"/>
                </a:solidFill>
              </a:rPr>
              <a:t>Wenn Sie gestresst sind, ziehen Sie eines  dieser Zettel aus der Schatzkiste heraus. Beschäftigen Sie sich mit dem positiven Gedanken und setzen Sie ihn um.</a:t>
            </a:r>
            <a:endParaRPr lang="de-DE" altLang="de-DE" sz="1400" dirty="0">
              <a:solidFill>
                <a:srgbClr val="FFFFCC"/>
              </a:solidFill>
              <a:sym typeface="Wingdings" panose="05000000000000000000" pitchFamily="2" charset="2"/>
            </a:endParaRP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a:p>
            <a:pPr marL="342900" lvl="0" eaLnBrk="0" fontAlgn="base" hangingPunct="0">
              <a:spcBef>
                <a:spcPct val="20000"/>
              </a:spcBef>
              <a:spcAft>
                <a:spcPct val="0"/>
              </a:spcAft>
              <a:buClrTx/>
              <a:buSzTx/>
              <a:buNone/>
            </a:pPr>
            <a:r>
              <a:rPr lang="de-DE" altLang="de-DE" sz="1400" dirty="0">
                <a:solidFill>
                  <a:srgbClr val="FFFFCC"/>
                </a:solidFill>
              </a:rPr>
              <a:t>Anregungen finden Sie auf der nächsten Seite</a:t>
            </a:r>
          </a:p>
        </p:txBody>
      </p:sp>
    </p:spTree>
    <p:extLst>
      <p:ext uri="{BB962C8B-B14F-4D97-AF65-F5344CB8AC3E}">
        <p14:creationId xmlns:p14="http://schemas.microsoft.com/office/powerpoint/2010/main" val="22079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a:solidFill>
                  <a:srgbClr val="FFFFFF"/>
                </a:solidFill>
              </a:rPr>
              <a:t>Zur Einstimmung </a:t>
            </a:r>
            <a:r>
              <a:rPr lang="de-DE" altLang="de-DE" sz="4400" spc="0" dirty="0">
                <a:solidFill>
                  <a:srgbClr val="FFFFFF"/>
                </a:solidFill>
              </a:rPr>
              <a:t/>
            </a:r>
            <a:br>
              <a:rPr lang="de-DE" altLang="de-DE" sz="4400" spc="0" dirty="0">
                <a:solidFill>
                  <a:srgbClr val="FFFFFF"/>
                </a:solidFill>
              </a:rPr>
            </a:br>
            <a:r>
              <a:rPr lang="de-DE" altLang="de-DE" sz="2200" spc="0" dirty="0">
                <a:solidFill>
                  <a:srgbClr val="FFFFFF"/>
                </a:solidFill>
              </a:rPr>
              <a:t>einfach anklicken</a:t>
            </a:r>
            <a:r>
              <a:rPr lang="de-DE" altLang="de-DE" sz="1200" spc="0" dirty="0">
                <a:solidFill>
                  <a:srgbClr val="FFFFFF"/>
                </a:solidFill>
              </a:rPr>
              <a:t/>
            </a:r>
            <a:br>
              <a:rPr lang="de-DE" altLang="de-DE" sz="1200" spc="0" dirty="0">
                <a:solidFill>
                  <a:srgbClr val="FFFFFF"/>
                </a:solidFill>
              </a:rPr>
            </a:br>
            <a:r>
              <a:rPr lang="de-DE" altLang="de-DE" sz="1200" spc="0" dirty="0">
                <a:solidFill>
                  <a:srgbClr val="FFFFFF"/>
                </a:solidFill>
                <a:hlinkClick r:id="rId2"/>
              </a:rPr>
              <a:t>https://www.youtube.com/watch?v=NnA1uYOmHN4</a:t>
            </a:r>
            <a:endParaRPr lang="de-DE" dirty="0"/>
          </a:p>
        </p:txBody>
      </p:sp>
      <p:pic>
        <p:nvPicPr>
          <p:cNvPr id="4" name="Inhaltsplatzhalter 3"/>
          <p:cNvPicPr>
            <a:picLocks noGrp="1" noChangeAspect="1"/>
          </p:cNvPicPr>
          <p:nvPr>
            <p:ph idx="1"/>
          </p:nvPr>
        </p:nvPicPr>
        <p:blipFill>
          <a:blip r:embed="rId3"/>
          <a:stretch>
            <a:fillRect/>
          </a:stretch>
        </p:blipFill>
        <p:spPr>
          <a:xfrm>
            <a:off x="4087167" y="2533330"/>
            <a:ext cx="4627265" cy="2615411"/>
          </a:xfrm>
          <a:prstGeom prst="rect">
            <a:avLst/>
          </a:prstGeom>
        </p:spPr>
      </p:pic>
    </p:spTree>
    <p:extLst>
      <p:ext uri="{BB962C8B-B14F-4D97-AF65-F5344CB8AC3E}">
        <p14:creationId xmlns:p14="http://schemas.microsoft.com/office/powerpoint/2010/main" val="276968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smtClean="0">
                <a:solidFill>
                  <a:srgbClr val="FFFFCC"/>
                </a:solidFill>
              </a:rPr>
              <a:t>Hier noch einige Ideen für die wichtigsten Bereiche:</a:t>
            </a:r>
            <a:endParaRPr lang="de-DE" dirty="0"/>
          </a:p>
        </p:txBody>
      </p:sp>
      <p:sp>
        <p:nvSpPr>
          <p:cNvPr id="3" name="Inhaltsplatzhalter 2"/>
          <p:cNvSpPr>
            <a:spLocks noGrp="1"/>
          </p:cNvSpPr>
          <p:nvPr>
            <p:ph idx="1"/>
          </p:nvPr>
        </p:nvSpPr>
        <p:spPr/>
        <p:txBody>
          <a:bodyPr/>
          <a:lstStyle/>
          <a:p>
            <a:pPr marL="0" indent="0">
              <a:buFontTx/>
              <a:buNone/>
            </a:pPr>
            <a:r>
              <a:rPr lang="de-DE" altLang="de-DE" sz="1400" b="1" dirty="0" err="1">
                <a:solidFill>
                  <a:srgbClr val="FFFFCC"/>
                </a:solidFill>
              </a:rPr>
              <a:t>Zettelchen</a:t>
            </a:r>
            <a:r>
              <a:rPr lang="de-DE" altLang="de-DE" sz="1400" b="1" dirty="0">
                <a:solidFill>
                  <a:srgbClr val="FFFFCC"/>
                </a:solidFill>
              </a:rPr>
              <a:t> an Sie selber:</a:t>
            </a:r>
          </a:p>
          <a:p>
            <a:pPr marL="0" indent="0">
              <a:buFontTx/>
              <a:buNone/>
            </a:pPr>
            <a:r>
              <a:rPr lang="de-DE" altLang="de-DE" sz="1400" dirty="0">
                <a:solidFill>
                  <a:srgbClr val="FFFFCC"/>
                </a:solidFill>
              </a:rPr>
              <a:t>„Du bist wichtig“, „Du hast XY geschafft!“, „Ich stehe für XY“, …</a:t>
            </a:r>
          </a:p>
          <a:p>
            <a:pPr marL="0" indent="0">
              <a:buFontTx/>
              <a:buNone/>
            </a:pPr>
            <a:endParaRPr lang="de-DE" altLang="de-DE" sz="1400" dirty="0" smtClean="0">
              <a:solidFill>
                <a:srgbClr val="FFFFCC"/>
              </a:solidFill>
            </a:endParaRPr>
          </a:p>
          <a:p>
            <a:pPr marL="0" indent="0">
              <a:buFontTx/>
              <a:buNone/>
            </a:pPr>
            <a:r>
              <a:rPr lang="de-DE" altLang="de-DE" sz="1400" b="1" dirty="0" smtClean="0">
                <a:solidFill>
                  <a:srgbClr val="FFFFCC"/>
                </a:solidFill>
              </a:rPr>
              <a:t>Beziehungen</a:t>
            </a:r>
            <a:endParaRPr lang="de-DE" altLang="de-DE" sz="1400" b="1" dirty="0">
              <a:solidFill>
                <a:srgbClr val="FFFFCC"/>
              </a:solidFill>
            </a:endParaRPr>
          </a:p>
          <a:p>
            <a:pPr marL="0" indent="0">
              <a:buFontTx/>
              <a:buNone/>
            </a:pPr>
            <a:r>
              <a:rPr lang="de-DE" altLang="de-DE" sz="1400" dirty="0">
                <a:solidFill>
                  <a:srgbClr val="FFFFCC"/>
                </a:solidFill>
              </a:rPr>
              <a:t>Der Name, das Bild einer wichtigen Person, die Sie kontaktieren können (persönlich, telefonisch, online), …</a:t>
            </a:r>
          </a:p>
          <a:p>
            <a:pPr marL="0" indent="0">
              <a:buFontTx/>
              <a:buNone/>
            </a:pPr>
            <a:endParaRPr lang="de-DE" altLang="de-DE" sz="1400" b="1" dirty="0">
              <a:solidFill>
                <a:srgbClr val="FFFFCC"/>
              </a:solidFill>
            </a:endParaRPr>
          </a:p>
          <a:p>
            <a:pPr marL="0" indent="0">
              <a:buFontTx/>
              <a:buNone/>
            </a:pPr>
            <a:r>
              <a:rPr lang="de-DE" altLang="de-DE" sz="1400" b="1" dirty="0">
                <a:solidFill>
                  <a:srgbClr val="FFFFCC"/>
                </a:solidFill>
              </a:rPr>
              <a:t>Spirituell</a:t>
            </a:r>
          </a:p>
          <a:p>
            <a:pPr marL="0" indent="0">
              <a:buFontTx/>
              <a:buNone/>
            </a:pPr>
            <a:r>
              <a:rPr lang="de-DE" altLang="de-DE" sz="1400" dirty="0">
                <a:solidFill>
                  <a:srgbClr val="FFFFCC"/>
                </a:solidFill>
              </a:rPr>
              <a:t>Zitate Ihres persönlichen Vorbilds, Ihr persönlicher Glaubenssatz, …</a:t>
            </a:r>
          </a:p>
          <a:p>
            <a:pPr marL="0" indent="0">
              <a:buFontTx/>
              <a:buNone/>
            </a:pPr>
            <a:endParaRPr lang="de-DE" altLang="de-DE" sz="1400" b="1" dirty="0">
              <a:solidFill>
                <a:srgbClr val="FFFFCC"/>
              </a:solidFill>
            </a:endParaRPr>
          </a:p>
          <a:p>
            <a:pPr marL="0" indent="0">
              <a:buFontTx/>
              <a:buNone/>
            </a:pPr>
            <a:r>
              <a:rPr lang="de-DE" altLang="de-DE" sz="1400" b="1" dirty="0">
                <a:solidFill>
                  <a:srgbClr val="FFFFCC"/>
                </a:solidFill>
              </a:rPr>
              <a:t>Sport und Bewegung</a:t>
            </a:r>
          </a:p>
          <a:p>
            <a:pPr marL="0" indent="0">
              <a:buFontTx/>
              <a:buNone/>
            </a:pPr>
            <a:r>
              <a:rPr lang="de-DE" altLang="de-DE" sz="1400" dirty="0">
                <a:solidFill>
                  <a:srgbClr val="FFFFCC"/>
                </a:solidFill>
              </a:rPr>
              <a:t>Ein Symbol, das Sie an Ihren Sport erinnert, das Bild eines Baumes, das an einen Spaziergang erinnert, …</a:t>
            </a:r>
          </a:p>
          <a:p>
            <a:pPr marL="0" indent="0">
              <a:buFontTx/>
              <a:buNone/>
            </a:pPr>
            <a:endParaRPr lang="de-DE" altLang="de-DE" sz="1400" dirty="0">
              <a:solidFill>
                <a:srgbClr val="FFFFCC"/>
              </a:solidFill>
            </a:endParaRPr>
          </a:p>
          <a:p>
            <a:pPr marL="0" indent="0">
              <a:buFontTx/>
              <a:buNone/>
            </a:pPr>
            <a:endParaRPr lang="de-DE" altLang="de-DE" sz="1400" dirty="0">
              <a:solidFill>
                <a:srgbClr val="FFFFCC"/>
              </a:solidFill>
            </a:endParaRPr>
          </a:p>
          <a:p>
            <a:pPr marL="0" indent="0">
              <a:buFontTx/>
              <a:buNone/>
            </a:pPr>
            <a:endParaRPr lang="de-DE" altLang="de-DE" sz="1400" dirty="0" smtClean="0">
              <a:solidFill>
                <a:srgbClr val="FFFFCC"/>
              </a:solidFill>
            </a:endParaRPr>
          </a:p>
          <a:p>
            <a:pPr marL="0" indent="0">
              <a:buFontTx/>
              <a:buNone/>
            </a:pPr>
            <a:r>
              <a:rPr lang="de-DE" altLang="de-DE" sz="1400" dirty="0" smtClean="0">
                <a:solidFill>
                  <a:srgbClr val="FFFFCC"/>
                </a:solidFill>
              </a:rPr>
              <a:t>Wir </a:t>
            </a:r>
            <a:r>
              <a:rPr lang="de-DE" altLang="de-DE" sz="1400" dirty="0">
                <a:solidFill>
                  <a:srgbClr val="FFFFCC"/>
                </a:solidFill>
              </a:rPr>
              <a:t>wünschen Ihnen viele gute Ideen </a:t>
            </a:r>
            <a:r>
              <a:rPr lang="de-DE" altLang="de-DE" sz="1400" dirty="0">
                <a:solidFill>
                  <a:srgbClr val="FFFFCC"/>
                </a:solidFill>
                <a:sym typeface="Wingdings" panose="05000000000000000000" pitchFamily="2" charset="2"/>
              </a:rPr>
              <a:t></a:t>
            </a:r>
            <a:endParaRPr lang="de-DE" altLang="de-DE" sz="1400" dirty="0">
              <a:solidFill>
                <a:srgbClr val="FFFFCC"/>
              </a:solidFill>
            </a:endParaRP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p:txBody>
      </p:sp>
    </p:spTree>
    <p:extLst>
      <p:ext uri="{BB962C8B-B14F-4D97-AF65-F5344CB8AC3E}">
        <p14:creationId xmlns:p14="http://schemas.microsoft.com/office/powerpoint/2010/main" val="39707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a:solidFill>
                  <a:srgbClr val="FFFFCC"/>
                </a:solidFill>
              </a:rPr>
              <a:t>Große Steine, Kieselsteine, Sand</a:t>
            </a:r>
            <a:endParaRPr lang="de-DE" dirty="0"/>
          </a:p>
        </p:txBody>
      </p:sp>
      <p:sp>
        <p:nvSpPr>
          <p:cNvPr id="3" name="Inhaltsplatzhalter 2"/>
          <p:cNvSpPr>
            <a:spLocks noGrp="1"/>
          </p:cNvSpPr>
          <p:nvPr>
            <p:ph idx="1"/>
          </p:nvPr>
        </p:nvSpPr>
        <p:spPr>
          <a:xfrm>
            <a:off x="1219200" y="1783560"/>
            <a:ext cx="9727721" cy="4572000"/>
          </a:xfrm>
        </p:spPr>
        <p:txBody>
          <a:bodyPr/>
          <a:lstStyle/>
          <a:p>
            <a:pPr marL="0" lvl="0" indent="0" eaLnBrk="0" fontAlgn="base" hangingPunct="0">
              <a:spcBef>
                <a:spcPct val="20000"/>
              </a:spcBef>
              <a:spcAft>
                <a:spcPct val="0"/>
              </a:spcAft>
              <a:buClrTx/>
              <a:buSzTx/>
              <a:buNone/>
            </a:pPr>
            <a:r>
              <a:rPr lang="de-DE" altLang="de-DE" sz="1400" dirty="0">
                <a:solidFill>
                  <a:srgbClr val="FFFFCC"/>
                </a:solidFill>
              </a:rPr>
              <a:t>Ein alter Mann zeigte mir ein leeres Glas und füllte es mit großen Steinen. Danach fragte er mich, ob dieses Glas voll sei. Ich stimmte ihm zu. Er nahm eine Schachtel mit Kieselsteinen aus seiner Tasche und schüttete diese in das Glas. Natürlich rollten sie in die Zwischenräume. Wieder fragte er mich, ob das Glas nun voll sei. Lächelnd sagte ich ja. Der Alte seinerseits nahm nun wieder eine Schachtel. Diesmal war es Sand. Er schüttete diesen in das Glas und auch der verteilte sich in den Zwischenräumen.</a:t>
            </a:r>
          </a:p>
          <a:p>
            <a:pPr marL="0" lvl="0" indent="0" eaLnBrk="0" fontAlgn="base" hangingPunct="0">
              <a:spcBef>
                <a:spcPct val="20000"/>
              </a:spcBef>
              <a:spcAft>
                <a:spcPct val="0"/>
              </a:spcAft>
              <a:buClrTx/>
              <a:buSzTx/>
              <a:buNone/>
            </a:pPr>
            <a:endParaRPr lang="de-DE" altLang="de-DE" sz="1400" dirty="0">
              <a:solidFill>
                <a:srgbClr val="FFFFCC"/>
              </a:solidFill>
            </a:endParaRPr>
          </a:p>
          <a:p>
            <a:pPr marL="0" lvl="0" indent="0" eaLnBrk="0" fontAlgn="base" hangingPunct="0">
              <a:spcBef>
                <a:spcPct val="20000"/>
              </a:spcBef>
              <a:spcAft>
                <a:spcPct val="0"/>
              </a:spcAft>
              <a:buClrTx/>
              <a:buSzTx/>
              <a:buNone/>
            </a:pPr>
            <a:r>
              <a:rPr lang="de-DE" altLang="de-DE" sz="1400" dirty="0">
                <a:solidFill>
                  <a:srgbClr val="FFFFCC"/>
                </a:solidFill>
              </a:rPr>
              <a:t>Nun sagte der alte Mann: “Ich möchte, dass du erkennst, dass dieses Glas wie dein Leben ist. Die großen Steine sind die wichtigen Dinge im Leben, wie z.B.: deine Liebe, deine Familie und deine Gesundheit, also Dinge, die wenn alle anderen wegfielen und nur du übrig bleibst, dein Leben immer noch erfüllen würden. Die Kieselsteine sind andere, weniger wichtigere Dinge, wie z.B. deine Arbeit, dein Haus, dein Auto. Der Sand symbolisiert die ganz kleinen Dinge im Leben.</a:t>
            </a:r>
          </a:p>
          <a:p>
            <a:pPr marL="0" lvl="0" indent="0" eaLnBrk="0" fontAlgn="base" hangingPunct="0">
              <a:spcBef>
                <a:spcPct val="20000"/>
              </a:spcBef>
              <a:spcAft>
                <a:spcPct val="0"/>
              </a:spcAft>
              <a:buClrTx/>
              <a:buSzTx/>
              <a:buNone/>
            </a:pPr>
            <a:endParaRPr lang="de-DE" altLang="de-DE" sz="1400" dirty="0">
              <a:solidFill>
                <a:srgbClr val="FFFFCC"/>
              </a:solidFill>
            </a:endParaRPr>
          </a:p>
          <a:p>
            <a:pPr marL="0" lvl="0" indent="0" eaLnBrk="0" fontAlgn="base" hangingPunct="0">
              <a:spcBef>
                <a:spcPct val="20000"/>
              </a:spcBef>
              <a:spcAft>
                <a:spcPct val="0"/>
              </a:spcAft>
              <a:buClrTx/>
              <a:buSzTx/>
              <a:buNone/>
            </a:pPr>
            <a:r>
              <a:rPr lang="de-DE" altLang="de-DE" sz="1400" dirty="0">
                <a:solidFill>
                  <a:srgbClr val="FFFFCC"/>
                </a:solidFill>
              </a:rPr>
              <a:t>Wenn du den Sand zuerst in das Glas füllst, bleibt kein Raum für die Kieselsteine und die großen Steine. So ist es auch in deinem Leben. Wenn du all deine Energie für die kleinen Dinge im Leben aufwendest, hast du für die großen keine mehr. Achte daher immer auf die wichtigen Dinge. Nimm dir Zeit für die Liebe und deine Familie, achte auf deine Gesundheit, es wird noch genug Zeit geben für Arbeit, Haushalt </a:t>
            </a:r>
            <a:r>
              <a:rPr lang="de-DE" altLang="de-DE" sz="1400" dirty="0" err="1">
                <a:solidFill>
                  <a:srgbClr val="FFFFCC"/>
                </a:solidFill>
              </a:rPr>
              <a:t>usw</a:t>
            </a:r>
            <a:r>
              <a:rPr lang="de-DE" altLang="de-DE" sz="1400" dirty="0">
                <a:solidFill>
                  <a:srgbClr val="FFFFCC"/>
                </a:solidFill>
              </a:rPr>
              <a:t>… Achte zuerst auf die großen Steine, denn sie sind es, die wirklich zählen………..der Rest ist nur Sand”.</a:t>
            </a: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p:txBody>
      </p:sp>
    </p:spTree>
    <p:extLst>
      <p:ext uri="{BB962C8B-B14F-4D97-AF65-F5344CB8AC3E}">
        <p14:creationId xmlns:p14="http://schemas.microsoft.com/office/powerpoint/2010/main" val="10945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sz="3200" spc="0" dirty="0" smtClean="0">
                <a:solidFill>
                  <a:srgbClr val="FFFFCC"/>
                </a:solidFill>
              </a:rPr>
              <a:t>… und nicht zuletzt: </a:t>
            </a:r>
            <a:br>
              <a:rPr lang="de-DE" sz="3200" spc="0" dirty="0" smtClean="0">
                <a:solidFill>
                  <a:srgbClr val="FFFFCC"/>
                </a:solidFill>
              </a:rPr>
            </a:br>
            <a:r>
              <a:rPr lang="de-DE" sz="2200" spc="0" dirty="0" smtClean="0">
                <a:solidFill>
                  <a:srgbClr val="FFFFCC"/>
                </a:solidFill>
              </a:rPr>
              <a:t>Der kleine Trick mit dem Glas</a:t>
            </a:r>
            <a:endParaRPr lang="de-DE" sz="2200" dirty="0"/>
          </a:p>
        </p:txBody>
      </p:sp>
      <p:sp>
        <p:nvSpPr>
          <p:cNvPr id="3" name="Inhaltsplatzhalter 2"/>
          <p:cNvSpPr>
            <a:spLocks noGrp="1"/>
          </p:cNvSpPr>
          <p:nvPr>
            <p:ph idx="1"/>
          </p:nvPr>
        </p:nvSpPr>
        <p:spPr>
          <a:xfrm>
            <a:off x="1219200" y="2107577"/>
            <a:ext cx="9744974" cy="4549062"/>
          </a:xfrm>
        </p:spPr>
        <p:txBody>
          <a:bodyPr/>
          <a:lstStyle/>
          <a:p>
            <a:pPr marL="0" lvl="0" indent="0" eaLnBrk="0" fontAlgn="base" hangingPunct="0">
              <a:spcBef>
                <a:spcPct val="20000"/>
              </a:spcBef>
              <a:spcAft>
                <a:spcPct val="0"/>
              </a:spcAft>
              <a:buClrTx/>
              <a:buSzTx/>
              <a:buNone/>
            </a:pPr>
            <a:r>
              <a:rPr lang="de-DE" altLang="de-DE" sz="1400" dirty="0">
                <a:solidFill>
                  <a:srgbClr val="FFFFCC"/>
                </a:solidFill>
              </a:rPr>
              <a:t>Menschen mit geringer Widerstandskraft neigen dazu, die belastenden Dinge durch ein Vergrößerungsglas zu betrachten. Das hat zur Folge, dass die Widerstandskraft weiter belastet wird, was wiederum dazu führt, dass die Vergrößerung der Probleme zunimmt.</a:t>
            </a:r>
          </a:p>
          <a:p>
            <a:pPr marL="0" lvl="0" indent="0" eaLnBrk="0" fontAlgn="base" hangingPunct="0">
              <a:spcBef>
                <a:spcPct val="20000"/>
              </a:spcBef>
              <a:spcAft>
                <a:spcPct val="0"/>
              </a:spcAft>
              <a:buClrTx/>
              <a:buSzTx/>
              <a:buNone/>
            </a:pPr>
            <a:r>
              <a:rPr lang="de-DE" altLang="de-DE" sz="1400" dirty="0">
                <a:solidFill>
                  <a:srgbClr val="FFFFCC"/>
                </a:solidFill>
              </a:rPr>
              <a:t>Das nennt man dann einen „Teufelskreis“, der bis zur völligen Erschöpfung führen kann.</a:t>
            </a:r>
          </a:p>
          <a:p>
            <a:pPr marL="0" lvl="0" indent="0" eaLnBrk="0" fontAlgn="base" hangingPunct="0">
              <a:spcBef>
                <a:spcPct val="20000"/>
              </a:spcBef>
              <a:spcAft>
                <a:spcPct val="0"/>
              </a:spcAft>
              <a:buClrTx/>
              <a:buSzTx/>
              <a:buNone/>
            </a:pPr>
            <a:r>
              <a:rPr lang="de-DE" altLang="de-DE" sz="1400" dirty="0">
                <a:solidFill>
                  <a:srgbClr val="FFFFCC"/>
                </a:solidFill>
              </a:rPr>
              <a:t> </a:t>
            </a:r>
          </a:p>
          <a:p>
            <a:pPr marL="0" lvl="0" indent="0" eaLnBrk="0" fontAlgn="base" hangingPunct="0">
              <a:spcBef>
                <a:spcPct val="20000"/>
              </a:spcBef>
              <a:spcAft>
                <a:spcPct val="0"/>
              </a:spcAft>
              <a:buClrTx/>
              <a:buSzTx/>
              <a:buNone/>
            </a:pPr>
            <a:r>
              <a:rPr lang="de-DE" altLang="de-DE" sz="1400" dirty="0">
                <a:solidFill>
                  <a:srgbClr val="FFFFCC"/>
                </a:solidFill>
              </a:rPr>
              <a:t>Vorschlag: Drehen Sie das Glas einfach herum, dann haben Sie ein Verkleinerungsglas und es gelingt Ihnen vielleicht, den Kreis zu durchbrechen und die unheilvolle Entwicklung herumzuwenden.</a:t>
            </a:r>
          </a:p>
          <a:p>
            <a:pPr marL="0" lvl="0" indent="0" eaLnBrk="0" fontAlgn="base" hangingPunct="0">
              <a:spcBef>
                <a:spcPct val="20000"/>
              </a:spcBef>
              <a:spcAft>
                <a:spcPct val="0"/>
              </a:spcAft>
              <a:buClrTx/>
              <a:buSzTx/>
              <a:buNone/>
            </a:pPr>
            <a:r>
              <a:rPr lang="de-DE" altLang="de-DE" sz="1400" dirty="0">
                <a:solidFill>
                  <a:srgbClr val="FFFFCC"/>
                </a:solidFill>
              </a:rPr>
              <a:t> </a:t>
            </a:r>
          </a:p>
          <a:p>
            <a:pPr marL="0" lvl="0" indent="0" eaLnBrk="0" fontAlgn="base" hangingPunct="0">
              <a:spcBef>
                <a:spcPct val="20000"/>
              </a:spcBef>
              <a:spcAft>
                <a:spcPct val="0"/>
              </a:spcAft>
              <a:buClrTx/>
              <a:buSzTx/>
              <a:buNone/>
            </a:pPr>
            <a:r>
              <a:rPr lang="de-DE" altLang="de-DE" sz="1400" dirty="0">
                <a:solidFill>
                  <a:srgbClr val="FFFFCC"/>
                </a:solidFill>
              </a:rPr>
              <a:t>Halten Sie sich dabei an den Rat eines alten Griechen, der zwischen 50 und 138 gelebt hat. </a:t>
            </a:r>
          </a:p>
          <a:p>
            <a:pPr marL="0" lvl="0" indent="0" eaLnBrk="0" fontAlgn="base" hangingPunct="0">
              <a:spcBef>
                <a:spcPct val="20000"/>
              </a:spcBef>
              <a:spcAft>
                <a:spcPct val="0"/>
              </a:spcAft>
              <a:buClrTx/>
              <a:buSzTx/>
              <a:buNone/>
            </a:pPr>
            <a:r>
              <a:rPr lang="de-DE" altLang="de-DE" sz="1400" dirty="0">
                <a:solidFill>
                  <a:srgbClr val="FFFFCC"/>
                </a:solidFill>
              </a:rPr>
              <a:t> </a:t>
            </a:r>
          </a:p>
          <a:p>
            <a:pPr marL="0" lvl="0" indent="0" eaLnBrk="0" fontAlgn="base" hangingPunct="0">
              <a:spcBef>
                <a:spcPct val="20000"/>
              </a:spcBef>
              <a:spcAft>
                <a:spcPct val="0"/>
              </a:spcAft>
              <a:buClrTx/>
              <a:buSzTx/>
              <a:buNone/>
            </a:pPr>
            <a:r>
              <a:rPr lang="de-DE" altLang="de-DE" sz="1400" dirty="0">
                <a:solidFill>
                  <a:srgbClr val="FFFFCC"/>
                </a:solidFill>
              </a:rPr>
              <a:t>„Es sind nicht die Dinge, die uns beunruhigen, es ist unsere Sicht auf die Dinge</a:t>
            </a:r>
            <a:r>
              <a:rPr lang="de-DE" altLang="de-DE" sz="1400" dirty="0" smtClean="0">
                <a:solidFill>
                  <a:srgbClr val="FFFFCC"/>
                </a:solidFill>
              </a:rPr>
              <a:t>.“</a:t>
            </a:r>
          </a:p>
          <a:p>
            <a:pPr marL="0" indent="0" eaLnBrk="0" fontAlgn="base" hangingPunct="0">
              <a:spcBef>
                <a:spcPct val="20000"/>
              </a:spcBef>
              <a:spcAft>
                <a:spcPct val="0"/>
              </a:spcAft>
              <a:buClrTx/>
              <a:buSzTx/>
              <a:buNone/>
            </a:pPr>
            <a:endParaRPr lang="de-DE" altLang="de-DE" sz="1400" dirty="0" smtClean="0">
              <a:solidFill>
                <a:srgbClr val="FFFFCC"/>
              </a:solidFill>
            </a:endParaRPr>
          </a:p>
          <a:p>
            <a:pPr marL="0" indent="0" algn="r" eaLnBrk="0" fontAlgn="base" hangingPunct="0">
              <a:spcBef>
                <a:spcPct val="20000"/>
              </a:spcBef>
              <a:spcAft>
                <a:spcPct val="0"/>
              </a:spcAft>
              <a:buClrTx/>
              <a:buSzTx/>
              <a:buNone/>
            </a:pPr>
            <a:r>
              <a:rPr lang="de-DE" altLang="de-DE" sz="1400" dirty="0" smtClean="0">
                <a:solidFill>
                  <a:srgbClr val="FFFFCC"/>
                </a:solidFill>
              </a:rPr>
              <a:t>- </a:t>
            </a:r>
            <a:r>
              <a:rPr lang="de-DE" altLang="de-DE" sz="1400" dirty="0" err="1" smtClean="0">
                <a:solidFill>
                  <a:srgbClr val="FFFFCC"/>
                </a:solidFill>
              </a:rPr>
              <a:t>Epiktet</a:t>
            </a:r>
            <a:r>
              <a:rPr lang="de-DE" altLang="de-DE" sz="1400" smtClean="0">
                <a:solidFill>
                  <a:srgbClr val="FFFFCC"/>
                </a:solidFill>
              </a:rPr>
              <a:t> -</a:t>
            </a:r>
            <a:endParaRPr lang="de-DE" altLang="de-DE" sz="1400" dirty="0">
              <a:solidFill>
                <a:srgbClr val="FFFFCC"/>
              </a:solidFill>
            </a:endParaRPr>
          </a:p>
          <a:p>
            <a:pPr marL="0" lvl="0" indent="0" eaLnBrk="0" fontAlgn="base" hangingPunct="0">
              <a:spcBef>
                <a:spcPct val="20000"/>
              </a:spcBef>
              <a:spcAft>
                <a:spcPct val="0"/>
              </a:spcAft>
              <a:buClrTx/>
              <a:buSzTx/>
              <a:buNone/>
            </a:pPr>
            <a:endParaRPr lang="de-DE" altLang="de-DE" sz="1400" dirty="0">
              <a:solidFill>
                <a:srgbClr val="FFFFCC"/>
              </a:solidFill>
            </a:endParaRPr>
          </a:p>
          <a:p>
            <a:pPr marL="0" lvl="0" indent="0" algn="r" eaLnBrk="0" fontAlgn="base" hangingPunct="0">
              <a:spcBef>
                <a:spcPct val="20000"/>
              </a:spcBef>
              <a:spcAft>
                <a:spcPct val="0"/>
              </a:spcAft>
              <a:buClrTx/>
              <a:buSzTx/>
              <a:buNone/>
            </a:pPr>
            <a:r>
              <a:rPr lang="de-DE" altLang="de-DE" sz="1200" dirty="0">
                <a:solidFill>
                  <a:srgbClr val="FFFFCC"/>
                </a:solidFill>
              </a:rPr>
              <a:t> </a:t>
            </a: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p:txBody>
      </p:sp>
    </p:spTree>
    <p:extLst>
      <p:ext uri="{BB962C8B-B14F-4D97-AF65-F5344CB8AC3E}">
        <p14:creationId xmlns:p14="http://schemas.microsoft.com/office/powerpoint/2010/main" val="19464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3200" spc="0" dirty="0" smtClean="0">
                <a:solidFill>
                  <a:srgbClr val="FFFFCC"/>
                </a:solidFill>
              </a:rPr>
              <a:t>Bitte beachten Sie:</a:t>
            </a:r>
            <a:endParaRPr lang="de-DE" dirty="0"/>
          </a:p>
        </p:txBody>
      </p:sp>
      <p:sp>
        <p:nvSpPr>
          <p:cNvPr id="3" name="Inhaltsplatzhalter 2"/>
          <p:cNvSpPr>
            <a:spLocks noGrp="1"/>
          </p:cNvSpPr>
          <p:nvPr>
            <p:ph idx="1"/>
          </p:nvPr>
        </p:nvSpPr>
        <p:spPr>
          <a:xfrm>
            <a:off x="1219200" y="1783560"/>
            <a:ext cx="9744974" cy="4572000"/>
          </a:xfrm>
        </p:spPr>
        <p:txBody>
          <a:bodyPr/>
          <a:lstStyle/>
          <a:p>
            <a:pPr marL="0" lvl="0" indent="0" eaLnBrk="0" fontAlgn="base" hangingPunct="0">
              <a:spcBef>
                <a:spcPct val="20000"/>
              </a:spcBef>
              <a:spcAft>
                <a:spcPct val="0"/>
              </a:spcAft>
              <a:buClrTx/>
              <a:buSzTx/>
              <a:buNone/>
            </a:pPr>
            <a:r>
              <a:rPr lang="de-DE" altLang="de-DE" sz="2200" dirty="0">
                <a:solidFill>
                  <a:srgbClr val="FFFFCC"/>
                </a:solidFill>
              </a:rPr>
              <a:t>Risiken, Nebenwirkungen und Missverständnisse</a:t>
            </a:r>
          </a:p>
          <a:p>
            <a:pPr marL="0" lvl="0" indent="0" eaLnBrk="0" fontAlgn="base" hangingPunct="0">
              <a:spcBef>
                <a:spcPct val="20000"/>
              </a:spcBef>
              <a:spcAft>
                <a:spcPct val="0"/>
              </a:spcAft>
              <a:buClrTx/>
              <a:buSzTx/>
              <a:buNone/>
            </a:pPr>
            <a:r>
              <a:rPr lang="de-DE" altLang="de-DE" sz="1400" dirty="0">
                <a:solidFill>
                  <a:srgbClr val="FFFFCC"/>
                </a:solidFill>
              </a:rPr>
              <a:t> </a:t>
            </a:r>
          </a:p>
          <a:p>
            <a:pPr marL="0" lvl="0" indent="0" eaLnBrk="0" fontAlgn="base" hangingPunct="0">
              <a:spcBef>
                <a:spcPct val="20000"/>
              </a:spcBef>
              <a:spcAft>
                <a:spcPct val="0"/>
              </a:spcAft>
              <a:buClrTx/>
              <a:buSzTx/>
              <a:buNone/>
            </a:pPr>
            <a:r>
              <a:rPr lang="de-DE" altLang="de-DE" sz="1400" dirty="0">
                <a:solidFill>
                  <a:srgbClr val="FFFFCC"/>
                </a:solidFill>
              </a:rPr>
              <a:t>Das Immunsystem unserer Seele ist freilich kein Allheilmittel. Schwere traumatische Erlebnisse, wie z.B. Unfälle, Kriegsereignisse oder Todesfälle naher Verwandter und Bekannter werden mit diesen Strategien nicht aus der Welt geschafft. Sie lassen sich aber vielleicht besser ertragen, wenn wir versuchen, unsere Sichtweise zu ändern.</a:t>
            </a:r>
          </a:p>
          <a:p>
            <a:pPr marL="0" lvl="0" indent="0" eaLnBrk="0" fontAlgn="base" hangingPunct="0">
              <a:spcBef>
                <a:spcPct val="20000"/>
              </a:spcBef>
              <a:spcAft>
                <a:spcPct val="0"/>
              </a:spcAft>
              <a:buClrTx/>
              <a:buSzTx/>
              <a:buNone/>
            </a:pPr>
            <a:r>
              <a:rPr lang="de-DE" altLang="de-DE" sz="1400" dirty="0">
                <a:solidFill>
                  <a:srgbClr val="FFFFCC"/>
                </a:solidFill>
              </a:rPr>
              <a:t>Auch Zumutungen von anderen Personen, die uns Unbill wünschen bleiben Zumutungen, aber sie sind leichter zu ertragen, wenn es uns gelingt, die Ohren und die Augen auf andere Dinge zu lenken.</a:t>
            </a:r>
          </a:p>
          <a:p>
            <a:pPr marL="0" lvl="0" indent="0" eaLnBrk="0" fontAlgn="base" hangingPunct="0">
              <a:spcBef>
                <a:spcPct val="20000"/>
              </a:spcBef>
              <a:spcAft>
                <a:spcPct val="0"/>
              </a:spcAft>
              <a:buClrTx/>
              <a:buSzTx/>
              <a:buNone/>
            </a:pPr>
            <a:r>
              <a:rPr lang="de-DE" altLang="de-DE" sz="1400" dirty="0">
                <a:solidFill>
                  <a:srgbClr val="FFFFCC"/>
                </a:solidFill>
              </a:rPr>
              <a:t> </a:t>
            </a:r>
          </a:p>
          <a:p>
            <a:pPr marL="0" lvl="0" indent="0" eaLnBrk="0" fontAlgn="base" hangingPunct="0">
              <a:spcBef>
                <a:spcPct val="20000"/>
              </a:spcBef>
              <a:spcAft>
                <a:spcPct val="0"/>
              </a:spcAft>
              <a:buClrTx/>
              <a:buSzTx/>
              <a:buNone/>
            </a:pPr>
            <a:r>
              <a:rPr lang="de-DE" altLang="de-DE" sz="2200" dirty="0">
                <a:solidFill>
                  <a:srgbClr val="FFFFCC"/>
                </a:solidFill>
              </a:rPr>
              <a:t> Empfehlenswert ist auch folgender Filmbeitrag:</a:t>
            </a:r>
          </a:p>
          <a:p>
            <a:pPr marL="0" lvl="0" indent="0" eaLnBrk="0" fontAlgn="base" hangingPunct="0">
              <a:spcBef>
                <a:spcPct val="20000"/>
              </a:spcBef>
              <a:spcAft>
                <a:spcPct val="0"/>
              </a:spcAft>
              <a:buClrTx/>
              <a:buSzTx/>
              <a:buNone/>
            </a:pPr>
            <a:endParaRPr lang="de-DE" altLang="de-DE" sz="2200" dirty="0">
              <a:solidFill>
                <a:srgbClr val="FFFFCC"/>
              </a:solidFill>
            </a:endParaRPr>
          </a:p>
          <a:p>
            <a:pPr marL="0" lvl="0" indent="0" eaLnBrk="0" fontAlgn="base" hangingPunct="0">
              <a:spcBef>
                <a:spcPct val="20000"/>
              </a:spcBef>
              <a:spcAft>
                <a:spcPct val="0"/>
              </a:spcAft>
              <a:buClrTx/>
              <a:buSzTx/>
              <a:buNone/>
            </a:pPr>
            <a:r>
              <a:rPr lang="de-DE" altLang="de-DE" sz="2200" u="sng" dirty="0">
                <a:solidFill>
                  <a:srgbClr val="0563C1"/>
                </a:solidFill>
                <a:ea typeface="Calibri" panose="020F0502020204030204" pitchFamily="34" charset="0"/>
                <a:cs typeface="Times New Roman" panose="02020603050405020304" pitchFamily="18" charset="0"/>
                <a:hlinkClick r:id="rId2"/>
              </a:rPr>
              <a:t>https://www1.wdr.de/mediathek/video-resilienz--was-die-seele--stark-macht-100.html</a:t>
            </a:r>
            <a:endParaRPr lang="de-DE" altLang="de-DE" sz="2200" dirty="0">
              <a:solidFill>
                <a:srgbClr val="000000"/>
              </a:solidFill>
            </a:endParaRPr>
          </a:p>
          <a:p>
            <a:pPr marL="342900" lvl="0" eaLnBrk="0" fontAlgn="base" hangingPunct="0">
              <a:spcBef>
                <a:spcPct val="20000"/>
              </a:spcBef>
              <a:spcAft>
                <a:spcPct val="0"/>
              </a:spcAft>
              <a:buClrTx/>
              <a:buSzTx/>
              <a:buFontTx/>
              <a:buAutoNum type="arabicPeriod"/>
            </a:pPr>
            <a:endParaRPr lang="de-DE" altLang="de-DE" sz="1400" dirty="0">
              <a:solidFill>
                <a:srgbClr val="FFFFCC"/>
              </a:solidFill>
            </a:endParaRPr>
          </a:p>
        </p:txBody>
      </p:sp>
    </p:spTree>
    <p:extLst>
      <p:ext uri="{BB962C8B-B14F-4D97-AF65-F5344CB8AC3E}">
        <p14:creationId xmlns:p14="http://schemas.microsoft.com/office/powerpoint/2010/main" val="25790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910"/>
            <a:ext cx="10363200" cy="891205"/>
          </a:xfrm>
        </p:spPr>
        <p:txBody>
          <a:bodyPr/>
          <a:lstStyle/>
          <a:p>
            <a:pPr algn="ctr"/>
            <a:r>
              <a:rPr lang="de-DE" altLang="de-DE" sz="4400" spc="0" dirty="0">
                <a:solidFill>
                  <a:srgbClr val="FFFFCC"/>
                </a:solidFill>
              </a:rPr>
              <a:t>Resilienz ist Widerstandskraft und Achtsamkeit</a:t>
            </a:r>
            <a:endParaRPr lang="de-DE" dirty="0"/>
          </a:p>
        </p:txBody>
      </p:sp>
      <p:pic>
        <p:nvPicPr>
          <p:cNvPr id="5" name="Inhaltsplatzhalter 4"/>
          <p:cNvPicPr>
            <a:picLocks noGrp="1" noChangeAspect="1"/>
          </p:cNvPicPr>
          <p:nvPr>
            <p:ph idx="1"/>
          </p:nvPr>
        </p:nvPicPr>
        <p:blipFill>
          <a:blip r:embed="rId2"/>
          <a:stretch>
            <a:fillRect/>
          </a:stretch>
        </p:blipFill>
        <p:spPr>
          <a:xfrm>
            <a:off x="4495635" y="2802272"/>
            <a:ext cx="3810330" cy="2536156"/>
          </a:xfrm>
          <a:prstGeom prst="rect">
            <a:avLst/>
          </a:prstGeom>
        </p:spPr>
      </p:pic>
    </p:spTree>
    <p:extLst>
      <p:ext uri="{BB962C8B-B14F-4D97-AF65-F5344CB8AC3E}">
        <p14:creationId xmlns:p14="http://schemas.microsoft.com/office/powerpoint/2010/main" val="179632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02715"/>
            <a:ext cx="10363200" cy="914400"/>
          </a:xfrm>
        </p:spPr>
        <p:txBody>
          <a:bodyPr/>
          <a:lstStyle/>
          <a:p>
            <a:pPr algn="ctr"/>
            <a:r>
              <a:rPr lang="de-DE" altLang="de-DE" sz="3200" spc="0" dirty="0">
                <a:solidFill>
                  <a:srgbClr val="FFFFCC"/>
                </a:solidFill>
              </a:rPr>
              <a:t>Das bedeutet Resilienz</a:t>
            </a:r>
            <a:endParaRPr lang="de-DE" dirty="0"/>
          </a:p>
        </p:txBody>
      </p:sp>
      <p:sp>
        <p:nvSpPr>
          <p:cNvPr id="3" name="Inhaltsplatzhalter 2"/>
          <p:cNvSpPr>
            <a:spLocks noGrp="1"/>
          </p:cNvSpPr>
          <p:nvPr>
            <p:ph idx="1"/>
          </p:nvPr>
        </p:nvSpPr>
        <p:spPr/>
        <p:txBody>
          <a:bodyPr/>
          <a:lstStyle/>
          <a:p>
            <a:pPr marL="0" lvl="0" indent="0" eaLnBrk="0" fontAlgn="base" hangingPunct="0">
              <a:spcBef>
                <a:spcPct val="20000"/>
              </a:spcBef>
              <a:spcAft>
                <a:spcPct val="0"/>
              </a:spcAft>
              <a:buClrTx/>
              <a:buSzTx/>
              <a:buNone/>
            </a:pPr>
            <a:r>
              <a:rPr lang="de-DE" altLang="de-DE" sz="2200" b="1" dirty="0" smtClean="0">
                <a:solidFill>
                  <a:srgbClr val="FFFFCC"/>
                </a:solidFill>
              </a:rPr>
              <a:t>					R</a:t>
            </a:r>
            <a:r>
              <a:rPr lang="de-DE" altLang="de-DE" sz="1600" dirty="0" smtClean="0">
                <a:solidFill>
                  <a:srgbClr val="FFFFCC"/>
                </a:solidFill>
              </a:rPr>
              <a:t>uhe</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E</a:t>
            </a:r>
            <a:r>
              <a:rPr lang="de-DE" altLang="de-DE" sz="1600" dirty="0" smtClean="0">
                <a:solidFill>
                  <a:srgbClr val="FFFFCC"/>
                </a:solidFill>
              </a:rPr>
              <a:t>ntspannung</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S</a:t>
            </a:r>
            <a:r>
              <a:rPr lang="de-DE" altLang="de-DE" sz="1600" dirty="0" smtClean="0">
                <a:solidFill>
                  <a:srgbClr val="FFFFCC"/>
                </a:solidFill>
              </a:rPr>
              <a:t>tärke</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I</a:t>
            </a:r>
            <a:r>
              <a:rPr lang="de-DE" altLang="de-DE" sz="1600" b="1" dirty="0" smtClean="0">
                <a:solidFill>
                  <a:srgbClr val="FFFFCC"/>
                </a:solidFill>
              </a:rPr>
              <a:t>ch</a:t>
            </a:r>
            <a:endParaRPr lang="de-DE" altLang="de-DE" sz="1600" b="1"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L</a:t>
            </a:r>
            <a:r>
              <a:rPr lang="de-DE" altLang="de-DE" sz="1600" dirty="0" smtClean="0">
                <a:solidFill>
                  <a:srgbClr val="FFFFCC"/>
                </a:solidFill>
              </a:rPr>
              <a:t>angsamkeit</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I</a:t>
            </a:r>
            <a:r>
              <a:rPr lang="de-DE" altLang="de-DE" sz="1600" dirty="0" smtClean="0">
                <a:solidFill>
                  <a:srgbClr val="FFFFCC"/>
                </a:solidFill>
              </a:rPr>
              <a:t>nteresse</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E</a:t>
            </a:r>
            <a:r>
              <a:rPr lang="de-DE" altLang="de-DE" sz="1600" dirty="0" smtClean="0">
                <a:solidFill>
                  <a:srgbClr val="FFFFCC"/>
                </a:solidFill>
              </a:rPr>
              <a:t>ntlastung</a:t>
            </a:r>
            <a:endParaRPr lang="de-DE" altLang="de-DE" sz="1600" dirty="0">
              <a:solidFill>
                <a:srgbClr val="FFFFCC"/>
              </a:solidFill>
            </a:endParaRPr>
          </a:p>
          <a:p>
            <a:pPr marL="0" lvl="0" indent="0" eaLnBrk="0" fontAlgn="base" hangingPunct="0">
              <a:spcBef>
                <a:spcPct val="20000"/>
              </a:spcBef>
              <a:spcAft>
                <a:spcPct val="0"/>
              </a:spcAft>
              <a:buClrTx/>
              <a:buSzTx/>
              <a:buNone/>
            </a:pPr>
            <a:r>
              <a:rPr lang="de-DE" altLang="de-DE" sz="2200" b="1" dirty="0" smtClean="0">
                <a:solidFill>
                  <a:srgbClr val="FFFFCC"/>
                </a:solidFill>
              </a:rPr>
              <a:t>					N</a:t>
            </a:r>
            <a:r>
              <a:rPr lang="de-DE" altLang="de-DE" sz="1600" dirty="0" smtClean="0">
                <a:solidFill>
                  <a:srgbClr val="FFFFCC"/>
                </a:solidFill>
              </a:rPr>
              <a:t>ein </a:t>
            </a:r>
            <a:r>
              <a:rPr lang="de-DE" altLang="de-DE" sz="1600" dirty="0">
                <a:solidFill>
                  <a:srgbClr val="FFFFCC"/>
                </a:solidFill>
              </a:rPr>
              <a:t>sagen</a:t>
            </a:r>
          </a:p>
          <a:p>
            <a:pPr marL="0" lvl="0" indent="0" eaLnBrk="0" fontAlgn="base" hangingPunct="0">
              <a:spcBef>
                <a:spcPct val="20000"/>
              </a:spcBef>
              <a:spcAft>
                <a:spcPct val="0"/>
              </a:spcAft>
              <a:buClrTx/>
              <a:buSzTx/>
              <a:buNone/>
            </a:pPr>
            <a:r>
              <a:rPr lang="de-DE" altLang="de-DE" sz="2200" b="1" dirty="0" smtClean="0">
                <a:solidFill>
                  <a:srgbClr val="FFFFCC"/>
                </a:solidFill>
              </a:rPr>
              <a:t>					Z</a:t>
            </a:r>
            <a:r>
              <a:rPr lang="de-DE" altLang="de-DE" sz="1600" dirty="0" smtClean="0">
                <a:solidFill>
                  <a:srgbClr val="FFFFCC"/>
                </a:solidFill>
              </a:rPr>
              <a:t>iele </a:t>
            </a:r>
            <a:r>
              <a:rPr lang="de-DE" altLang="de-DE" sz="1600" dirty="0">
                <a:solidFill>
                  <a:srgbClr val="FFFFCC"/>
                </a:solidFill>
              </a:rPr>
              <a:t>verfolgen</a:t>
            </a:r>
          </a:p>
        </p:txBody>
      </p:sp>
    </p:spTree>
    <p:extLst>
      <p:ext uri="{BB962C8B-B14F-4D97-AF65-F5344CB8AC3E}">
        <p14:creationId xmlns:p14="http://schemas.microsoft.com/office/powerpoint/2010/main" val="12405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019"/>
            <a:ext cx="10363200" cy="914400"/>
          </a:xfrm>
        </p:spPr>
        <p:txBody>
          <a:bodyPr/>
          <a:lstStyle/>
          <a:p>
            <a:pPr algn="ctr"/>
            <a:r>
              <a:rPr lang="de-DE" altLang="de-DE" sz="3200" spc="0" dirty="0">
                <a:solidFill>
                  <a:srgbClr val="FFFFCC"/>
                </a:solidFill>
              </a:rPr>
              <a:t>Ruhe, Entspannung und Stärke</a:t>
            </a:r>
            <a:endParaRPr lang="de-DE" dirty="0"/>
          </a:p>
        </p:txBody>
      </p:sp>
      <p:sp>
        <p:nvSpPr>
          <p:cNvPr id="3" name="Inhaltsplatzhalter 2"/>
          <p:cNvSpPr>
            <a:spLocks noGrp="1"/>
          </p:cNvSpPr>
          <p:nvPr>
            <p:ph idx="1"/>
          </p:nvPr>
        </p:nvSpPr>
        <p:spPr>
          <a:xfrm>
            <a:off x="1219200" y="2051188"/>
            <a:ext cx="10363200" cy="4572000"/>
          </a:xfrm>
        </p:spPr>
        <p:txBody>
          <a:bodyPr/>
          <a:lstStyle/>
          <a:p>
            <a:pPr marL="0" lvl="0" indent="0" eaLnBrk="0" fontAlgn="base" hangingPunct="0">
              <a:spcBef>
                <a:spcPct val="20000"/>
              </a:spcBef>
              <a:spcAft>
                <a:spcPct val="0"/>
              </a:spcAft>
              <a:buClrTx/>
              <a:buSzTx/>
              <a:buNone/>
              <a:defRPr/>
            </a:pPr>
            <a:r>
              <a:rPr lang="de-DE" sz="1400" b="1" dirty="0">
                <a:solidFill>
                  <a:srgbClr val="FFFFCC"/>
                </a:solidFill>
              </a:rPr>
              <a:t>Ruhe</a:t>
            </a:r>
          </a:p>
          <a:p>
            <a:pPr marL="342900" lvl="0" eaLnBrk="0" fontAlgn="base" hangingPunct="0">
              <a:spcBef>
                <a:spcPct val="20000"/>
              </a:spcBef>
              <a:spcAft>
                <a:spcPct val="0"/>
              </a:spcAft>
              <a:buClrTx/>
              <a:buSzTx/>
              <a:buFontTx/>
              <a:buChar char="•"/>
              <a:defRPr/>
            </a:pPr>
            <a:r>
              <a:rPr lang="de-DE" sz="1400" dirty="0">
                <a:solidFill>
                  <a:srgbClr val="FFFFCC"/>
                </a:solidFill>
              </a:rPr>
              <a:t>In der Ruhe liegt die Kraft!</a:t>
            </a:r>
          </a:p>
          <a:p>
            <a:pPr marL="342900" lvl="0" eaLnBrk="0" fontAlgn="base" hangingPunct="0">
              <a:spcBef>
                <a:spcPct val="20000"/>
              </a:spcBef>
              <a:spcAft>
                <a:spcPct val="0"/>
              </a:spcAft>
              <a:buClrTx/>
              <a:buSzTx/>
              <a:buFontTx/>
              <a:buChar char="•"/>
              <a:defRPr/>
            </a:pPr>
            <a:r>
              <a:rPr lang="de-DE" sz="1400" dirty="0">
                <a:solidFill>
                  <a:srgbClr val="FFFFCC"/>
                </a:solidFill>
              </a:rPr>
              <a:t>Treffen Sie wichtige Entscheidungen in Ruhe!</a:t>
            </a:r>
          </a:p>
          <a:p>
            <a:pPr marL="342900" lvl="0" eaLnBrk="0" fontAlgn="base" hangingPunct="0">
              <a:spcBef>
                <a:spcPct val="20000"/>
              </a:spcBef>
              <a:spcAft>
                <a:spcPct val="0"/>
              </a:spcAft>
              <a:buClrTx/>
              <a:buSzTx/>
              <a:buFontTx/>
              <a:buChar char="•"/>
              <a:defRPr/>
            </a:pPr>
            <a:r>
              <a:rPr lang="de-DE" sz="1400" dirty="0">
                <a:solidFill>
                  <a:srgbClr val="FFFFCC"/>
                </a:solidFill>
              </a:rPr>
              <a:t>In Ruhe entwickeln wir gute und kreative Ideen!</a:t>
            </a:r>
          </a:p>
          <a:p>
            <a:pPr marL="0" lvl="0" indent="0" eaLnBrk="0" fontAlgn="base" hangingPunct="0">
              <a:spcBef>
                <a:spcPct val="20000"/>
              </a:spcBef>
              <a:spcAft>
                <a:spcPct val="0"/>
              </a:spcAft>
              <a:buClrTx/>
              <a:buSzTx/>
              <a:buNone/>
              <a:defRPr/>
            </a:pPr>
            <a:r>
              <a:rPr lang="de-DE" sz="1400" b="1" dirty="0">
                <a:solidFill>
                  <a:srgbClr val="FFFFCC"/>
                </a:solidFill>
              </a:rPr>
              <a:t>Entspannung</a:t>
            </a:r>
          </a:p>
          <a:p>
            <a:pPr marL="342900" lvl="0" eaLnBrk="0" fontAlgn="base" hangingPunct="0">
              <a:spcBef>
                <a:spcPct val="20000"/>
              </a:spcBef>
              <a:spcAft>
                <a:spcPct val="0"/>
              </a:spcAft>
              <a:buClrTx/>
              <a:buSzTx/>
              <a:buFontTx/>
              <a:buChar char="•"/>
              <a:defRPr/>
            </a:pPr>
            <a:r>
              <a:rPr lang="de-DE" sz="1400" dirty="0">
                <a:solidFill>
                  <a:srgbClr val="FFFFCC"/>
                </a:solidFill>
              </a:rPr>
              <a:t>Entspannungsübungen nicht vergessen!</a:t>
            </a:r>
          </a:p>
          <a:p>
            <a:pPr marL="342900" lvl="0" eaLnBrk="0" fontAlgn="base" hangingPunct="0">
              <a:spcBef>
                <a:spcPct val="20000"/>
              </a:spcBef>
              <a:spcAft>
                <a:spcPct val="0"/>
              </a:spcAft>
              <a:buClrTx/>
              <a:buSzTx/>
              <a:buFontTx/>
              <a:buChar char="•"/>
              <a:defRPr/>
            </a:pPr>
            <a:r>
              <a:rPr lang="de-DE" sz="1400" dirty="0">
                <a:solidFill>
                  <a:srgbClr val="FFFFCC"/>
                </a:solidFill>
              </a:rPr>
              <a:t>Dauerhafte Anspannung ist ungesund,  wir müssen auch wieder entspannen!</a:t>
            </a:r>
          </a:p>
          <a:p>
            <a:pPr marL="0" lvl="0" indent="0" eaLnBrk="0" fontAlgn="base" hangingPunct="0">
              <a:spcBef>
                <a:spcPct val="20000"/>
              </a:spcBef>
              <a:spcAft>
                <a:spcPct val="0"/>
              </a:spcAft>
              <a:buClrTx/>
              <a:buSzTx/>
              <a:buNone/>
              <a:defRPr/>
            </a:pPr>
            <a:r>
              <a:rPr lang="de-DE" sz="1400" b="1" dirty="0">
                <a:solidFill>
                  <a:srgbClr val="FFFFCC"/>
                </a:solidFill>
              </a:rPr>
              <a:t>Stärke</a:t>
            </a:r>
          </a:p>
          <a:p>
            <a:pPr marL="342900" lvl="0" eaLnBrk="0" fontAlgn="base" hangingPunct="0">
              <a:spcBef>
                <a:spcPct val="20000"/>
              </a:spcBef>
              <a:spcAft>
                <a:spcPct val="0"/>
              </a:spcAft>
              <a:buClrTx/>
              <a:buSzTx/>
              <a:buFontTx/>
              <a:buChar char="•"/>
              <a:defRPr/>
            </a:pPr>
            <a:r>
              <a:rPr lang="de-DE" sz="1400" dirty="0">
                <a:solidFill>
                  <a:srgbClr val="FFFFCC"/>
                </a:solidFill>
              </a:rPr>
              <a:t>Besinnen Sie sich auf Ihre eigenen Stärken!</a:t>
            </a:r>
          </a:p>
          <a:p>
            <a:pPr marL="342900" lvl="0" eaLnBrk="0" fontAlgn="base" hangingPunct="0">
              <a:spcBef>
                <a:spcPct val="20000"/>
              </a:spcBef>
              <a:spcAft>
                <a:spcPct val="0"/>
              </a:spcAft>
              <a:buClrTx/>
              <a:buSzTx/>
              <a:buFontTx/>
              <a:buChar char="•"/>
              <a:defRPr/>
            </a:pPr>
            <a:r>
              <a:rPr lang="de-DE" sz="1400" dirty="0">
                <a:solidFill>
                  <a:srgbClr val="FFFFCC"/>
                </a:solidFill>
              </a:rPr>
              <a:t>Bauen Sie Ihre eigenen Stärken aus!</a:t>
            </a:r>
          </a:p>
          <a:p>
            <a:pPr marL="342900" lvl="0" eaLnBrk="0" fontAlgn="base" hangingPunct="0">
              <a:spcBef>
                <a:spcPct val="20000"/>
              </a:spcBef>
              <a:spcAft>
                <a:spcPct val="0"/>
              </a:spcAft>
              <a:buClrTx/>
              <a:buSzTx/>
              <a:buFontTx/>
              <a:buChar char="•"/>
              <a:defRPr/>
            </a:pPr>
            <a:r>
              <a:rPr lang="de-DE" sz="1400" dirty="0">
                <a:solidFill>
                  <a:srgbClr val="FFFFCC"/>
                </a:solidFill>
              </a:rPr>
              <a:t>Auch Schwächen können Stärken sein! Eine kleine Erklärung hierzu finden Sie auf diesem Link: </a:t>
            </a:r>
            <a:r>
              <a:rPr lang="de-DE" sz="1400" dirty="0">
                <a:solidFill>
                  <a:srgbClr val="FFFFCC"/>
                </a:solidFill>
                <a:hlinkClick r:id="rId2"/>
              </a:rPr>
              <a:t>https://www.youtube.com/watch?v=Az7lJfNiSAs</a:t>
            </a:r>
            <a:endParaRPr lang="de-DE" sz="1400" dirty="0">
              <a:solidFill>
                <a:srgbClr val="FFFFCC"/>
              </a:solidFill>
            </a:endParaRPr>
          </a:p>
        </p:txBody>
      </p:sp>
    </p:spTree>
    <p:extLst>
      <p:ext uri="{BB962C8B-B14F-4D97-AF65-F5344CB8AC3E}">
        <p14:creationId xmlns:p14="http://schemas.microsoft.com/office/powerpoint/2010/main" val="18114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019"/>
            <a:ext cx="10363200" cy="914400"/>
          </a:xfrm>
        </p:spPr>
        <p:txBody>
          <a:bodyPr/>
          <a:lstStyle/>
          <a:p>
            <a:pPr algn="ctr"/>
            <a:r>
              <a:rPr lang="de-DE" altLang="de-DE" sz="3200" dirty="0">
                <a:solidFill>
                  <a:srgbClr val="FFFFCC"/>
                </a:solidFill>
              </a:rPr>
              <a:t>Ich, Langsamkeit, Interesse</a:t>
            </a:r>
            <a:endParaRPr lang="de-DE" dirty="0"/>
          </a:p>
        </p:txBody>
      </p:sp>
      <p:sp>
        <p:nvSpPr>
          <p:cNvPr id="3" name="Inhaltsplatzhalter 2"/>
          <p:cNvSpPr>
            <a:spLocks noGrp="1"/>
          </p:cNvSpPr>
          <p:nvPr>
            <p:ph idx="1"/>
          </p:nvPr>
        </p:nvSpPr>
        <p:spPr>
          <a:xfrm>
            <a:off x="1219200" y="2051188"/>
            <a:ext cx="10363200" cy="4572000"/>
          </a:xfrm>
        </p:spPr>
        <p:txBody>
          <a:bodyPr/>
          <a:lstStyle/>
          <a:p>
            <a:pPr marL="0" lvl="0" indent="0" eaLnBrk="0" fontAlgn="base" hangingPunct="0">
              <a:spcBef>
                <a:spcPct val="20000"/>
              </a:spcBef>
              <a:spcAft>
                <a:spcPct val="0"/>
              </a:spcAft>
              <a:buClrTx/>
              <a:buSzTx/>
              <a:buNone/>
              <a:defRPr/>
            </a:pPr>
            <a:r>
              <a:rPr lang="de-DE" sz="1400" b="1" dirty="0">
                <a:solidFill>
                  <a:srgbClr val="FFFFCC"/>
                </a:solidFill>
              </a:rPr>
              <a:t>Ich</a:t>
            </a:r>
          </a:p>
          <a:p>
            <a:pPr marL="342900" lvl="0" eaLnBrk="0" fontAlgn="base" hangingPunct="0">
              <a:spcBef>
                <a:spcPct val="20000"/>
              </a:spcBef>
              <a:spcAft>
                <a:spcPct val="0"/>
              </a:spcAft>
              <a:buClrTx/>
              <a:buSzTx/>
              <a:buFontTx/>
              <a:buChar char="•"/>
              <a:defRPr/>
            </a:pPr>
            <a:r>
              <a:rPr lang="de-DE" sz="1400" dirty="0">
                <a:solidFill>
                  <a:srgbClr val="FFFFCC"/>
                </a:solidFill>
              </a:rPr>
              <a:t>Sie dürfen egoistisch sein!</a:t>
            </a:r>
          </a:p>
          <a:p>
            <a:pPr marL="342900" lvl="0" eaLnBrk="0" fontAlgn="base" hangingPunct="0">
              <a:spcBef>
                <a:spcPct val="20000"/>
              </a:spcBef>
              <a:spcAft>
                <a:spcPct val="0"/>
              </a:spcAft>
              <a:buClrTx/>
              <a:buSzTx/>
              <a:buFontTx/>
              <a:buChar char="•"/>
              <a:defRPr/>
            </a:pPr>
            <a:r>
              <a:rPr lang="de-DE" sz="1400" dirty="0">
                <a:solidFill>
                  <a:srgbClr val="FFFFCC"/>
                </a:solidFill>
              </a:rPr>
              <a:t>Achten Sie auf Ihre eigenen Bedürfnisse!</a:t>
            </a:r>
          </a:p>
          <a:p>
            <a:pPr marL="342900" lvl="0" eaLnBrk="0" fontAlgn="base" hangingPunct="0">
              <a:spcBef>
                <a:spcPct val="20000"/>
              </a:spcBef>
              <a:spcAft>
                <a:spcPct val="0"/>
              </a:spcAft>
              <a:buClrTx/>
              <a:buSzTx/>
              <a:buFontTx/>
              <a:buChar char="•"/>
              <a:defRPr/>
            </a:pPr>
            <a:r>
              <a:rPr lang="de-DE" sz="1400" dirty="0">
                <a:solidFill>
                  <a:srgbClr val="FFFFCC"/>
                </a:solidFill>
              </a:rPr>
              <a:t>Fragen Sie sich, was Sie möchten, was Ihnen schmeckt!</a:t>
            </a:r>
          </a:p>
          <a:p>
            <a:pPr marL="0" lvl="0" indent="0" eaLnBrk="0" fontAlgn="base" hangingPunct="0">
              <a:spcBef>
                <a:spcPct val="20000"/>
              </a:spcBef>
              <a:spcAft>
                <a:spcPct val="0"/>
              </a:spcAft>
              <a:buClrTx/>
              <a:buSzTx/>
              <a:buNone/>
              <a:defRPr/>
            </a:pPr>
            <a:r>
              <a:rPr lang="de-DE" sz="1400" b="1" dirty="0">
                <a:solidFill>
                  <a:srgbClr val="FFFFCC"/>
                </a:solidFill>
              </a:rPr>
              <a:t>Langsamkeit</a:t>
            </a:r>
          </a:p>
          <a:p>
            <a:pPr marL="342900" lvl="0" eaLnBrk="0" fontAlgn="base" hangingPunct="0">
              <a:spcBef>
                <a:spcPct val="20000"/>
              </a:spcBef>
              <a:spcAft>
                <a:spcPct val="0"/>
              </a:spcAft>
              <a:buClrTx/>
              <a:buSzTx/>
              <a:buFontTx/>
              <a:buChar char="•"/>
              <a:defRPr/>
            </a:pPr>
            <a:r>
              <a:rPr lang="de-DE" sz="1400" dirty="0">
                <a:solidFill>
                  <a:srgbClr val="FFFFCC"/>
                </a:solidFill>
              </a:rPr>
              <a:t>Langsam geht‘s oftmals schneller!</a:t>
            </a:r>
          </a:p>
          <a:p>
            <a:pPr marL="342900" lvl="0" eaLnBrk="0" fontAlgn="base" hangingPunct="0">
              <a:spcBef>
                <a:spcPct val="20000"/>
              </a:spcBef>
              <a:spcAft>
                <a:spcPct val="0"/>
              </a:spcAft>
              <a:buClrTx/>
              <a:buSzTx/>
              <a:buFontTx/>
              <a:buChar char="•"/>
              <a:defRPr/>
            </a:pPr>
            <a:r>
              <a:rPr lang="de-DE" sz="1400" dirty="0">
                <a:solidFill>
                  <a:srgbClr val="FFFFCC"/>
                </a:solidFill>
              </a:rPr>
              <a:t>Nehmen Sie sich Zeit für wichtige Entscheidungen!</a:t>
            </a:r>
          </a:p>
          <a:p>
            <a:pPr marL="342900" lvl="0" eaLnBrk="0" fontAlgn="base" hangingPunct="0">
              <a:spcBef>
                <a:spcPct val="20000"/>
              </a:spcBef>
              <a:spcAft>
                <a:spcPct val="0"/>
              </a:spcAft>
              <a:buClrTx/>
              <a:buSzTx/>
              <a:buFontTx/>
              <a:buChar char="•"/>
              <a:defRPr/>
            </a:pPr>
            <a:r>
              <a:rPr lang="de-DE" sz="1400" dirty="0">
                <a:solidFill>
                  <a:srgbClr val="FFFFCC"/>
                </a:solidFill>
              </a:rPr>
              <a:t>Nicht alles muss sofort gelöst werden!</a:t>
            </a:r>
          </a:p>
          <a:p>
            <a:pPr marL="0" lvl="0" indent="0" eaLnBrk="0" fontAlgn="base" hangingPunct="0">
              <a:spcBef>
                <a:spcPct val="20000"/>
              </a:spcBef>
              <a:spcAft>
                <a:spcPct val="0"/>
              </a:spcAft>
              <a:buClrTx/>
              <a:buSzTx/>
              <a:buNone/>
              <a:defRPr/>
            </a:pPr>
            <a:r>
              <a:rPr lang="de-DE" sz="1400" b="1" dirty="0">
                <a:solidFill>
                  <a:srgbClr val="FFFFCC"/>
                </a:solidFill>
              </a:rPr>
              <a:t>Interesse</a:t>
            </a:r>
          </a:p>
          <a:p>
            <a:pPr marL="342900" lvl="0" eaLnBrk="0" fontAlgn="base" hangingPunct="0">
              <a:spcBef>
                <a:spcPct val="20000"/>
              </a:spcBef>
              <a:spcAft>
                <a:spcPct val="0"/>
              </a:spcAft>
              <a:buClrTx/>
              <a:buSzTx/>
              <a:buFontTx/>
              <a:buChar char="•"/>
              <a:defRPr/>
            </a:pPr>
            <a:r>
              <a:rPr lang="de-DE" sz="1400" dirty="0">
                <a:solidFill>
                  <a:srgbClr val="FFFFCC"/>
                </a:solidFill>
              </a:rPr>
              <a:t>Fragen Sie sich: Was ist wichtig in Ihrem Leben?</a:t>
            </a:r>
          </a:p>
          <a:p>
            <a:pPr marL="342900" lvl="0" eaLnBrk="0" fontAlgn="base" hangingPunct="0">
              <a:spcBef>
                <a:spcPct val="20000"/>
              </a:spcBef>
              <a:spcAft>
                <a:spcPct val="0"/>
              </a:spcAft>
              <a:buClrTx/>
              <a:buSzTx/>
              <a:buFontTx/>
              <a:buChar char="•"/>
              <a:defRPr/>
            </a:pPr>
            <a:r>
              <a:rPr lang="de-DE" sz="1400" dirty="0">
                <a:solidFill>
                  <a:srgbClr val="FFFFCC"/>
                </a:solidFill>
              </a:rPr>
              <a:t>Verfolgen Sie Ihre eigenen Interessen!</a:t>
            </a:r>
          </a:p>
          <a:p>
            <a:pPr marL="342900" lvl="0" eaLnBrk="0" fontAlgn="base" hangingPunct="0">
              <a:spcBef>
                <a:spcPct val="20000"/>
              </a:spcBef>
              <a:spcAft>
                <a:spcPct val="0"/>
              </a:spcAft>
              <a:buClrTx/>
              <a:buSzTx/>
              <a:buFontTx/>
              <a:buChar char="•"/>
              <a:defRPr/>
            </a:pPr>
            <a:r>
              <a:rPr lang="de-DE" sz="1400" dirty="0">
                <a:solidFill>
                  <a:srgbClr val="FFFFCC"/>
                </a:solidFill>
              </a:rPr>
              <a:t>Was uns interessiert fällt uns leichter!</a:t>
            </a:r>
          </a:p>
        </p:txBody>
      </p:sp>
    </p:spTree>
    <p:extLst>
      <p:ext uri="{BB962C8B-B14F-4D97-AF65-F5344CB8AC3E}">
        <p14:creationId xmlns:p14="http://schemas.microsoft.com/office/powerpoint/2010/main" val="32221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019"/>
            <a:ext cx="10363200" cy="914400"/>
          </a:xfrm>
        </p:spPr>
        <p:txBody>
          <a:bodyPr/>
          <a:lstStyle/>
          <a:p>
            <a:pPr algn="ctr"/>
            <a:r>
              <a:rPr lang="de-DE" altLang="de-DE" sz="3200" dirty="0">
                <a:solidFill>
                  <a:srgbClr val="FFFFCC"/>
                </a:solidFill>
              </a:rPr>
              <a:t>Entlastung, Nein sagen, Ziele</a:t>
            </a:r>
            <a:endParaRPr lang="de-DE" dirty="0"/>
          </a:p>
        </p:txBody>
      </p:sp>
      <p:sp>
        <p:nvSpPr>
          <p:cNvPr id="3" name="Inhaltsplatzhalter 2"/>
          <p:cNvSpPr>
            <a:spLocks noGrp="1"/>
          </p:cNvSpPr>
          <p:nvPr>
            <p:ph idx="1"/>
          </p:nvPr>
        </p:nvSpPr>
        <p:spPr>
          <a:xfrm>
            <a:off x="1219200" y="2051188"/>
            <a:ext cx="10363200" cy="4572000"/>
          </a:xfrm>
        </p:spPr>
        <p:txBody>
          <a:bodyPr/>
          <a:lstStyle/>
          <a:p>
            <a:pPr marL="0" lvl="0" indent="0" eaLnBrk="0" fontAlgn="base" hangingPunct="0">
              <a:spcBef>
                <a:spcPct val="20000"/>
              </a:spcBef>
              <a:spcAft>
                <a:spcPct val="0"/>
              </a:spcAft>
              <a:buClrTx/>
              <a:buSzTx/>
              <a:buNone/>
              <a:defRPr/>
            </a:pPr>
            <a:r>
              <a:rPr lang="de-DE" sz="1400" b="1" dirty="0">
                <a:solidFill>
                  <a:srgbClr val="FFFFCC"/>
                </a:solidFill>
              </a:rPr>
              <a:t>Entlastung</a:t>
            </a:r>
          </a:p>
          <a:p>
            <a:pPr marL="342900" lvl="0" eaLnBrk="0" fontAlgn="base" hangingPunct="0">
              <a:spcBef>
                <a:spcPct val="20000"/>
              </a:spcBef>
              <a:spcAft>
                <a:spcPct val="0"/>
              </a:spcAft>
              <a:buClrTx/>
              <a:buSzTx/>
              <a:buFontTx/>
              <a:buChar char="•"/>
              <a:defRPr/>
            </a:pPr>
            <a:r>
              <a:rPr lang="de-DE" sz="1400" dirty="0">
                <a:solidFill>
                  <a:srgbClr val="FFFFCC"/>
                </a:solidFill>
              </a:rPr>
              <a:t>Werfen Sie Ballast ab, um aufzusteigen!</a:t>
            </a:r>
          </a:p>
          <a:p>
            <a:pPr marL="342900" lvl="0" eaLnBrk="0" fontAlgn="base" hangingPunct="0">
              <a:spcBef>
                <a:spcPct val="20000"/>
              </a:spcBef>
              <a:spcAft>
                <a:spcPct val="0"/>
              </a:spcAft>
              <a:buClrTx/>
              <a:buSzTx/>
              <a:buFontTx/>
              <a:buChar char="•"/>
              <a:defRPr/>
            </a:pPr>
            <a:r>
              <a:rPr lang="de-DE" sz="1400" dirty="0">
                <a:solidFill>
                  <a:srgbClr val="FFFFCC"/>
                </a:solidFill>
              </a:rPr>
              <a:t>Trennen Sie sich von „Energieräubern“!</a:t>
            </a:r>
          </a:p>
          <a:p>
            <a:pPr marL="342900" lvl="0" eaLnBrk="0" fontAlgn="base" hangingPunct="0">
              <a:spcBef>
                <a:spcPct val="20000"/>
              </a:spcBef>
              <a:spcAft>
                <a:spcPct val="0"/>
              </a:spcAft>
              <a:buClrTx/>
              <a:buSzTx/>
              <a:buFontTx/>
              <a:buChar char="•"/>
              <a:defRPr/>
            </a:pPr>
            <a:r>
              <a:rPr lang="de-DE" sz="1400" dirty="0">
                <a:solidFill>
                  <a:srgbClr val="FFFFCC"/>
                </a:solidFill>
              </a:rPr>
              <a:t>Fragen Sie sich vielmehr: Wer oder was gibt mir Energie? Suchen Sie nach „Energiespendern“!</a:t>
            </a:r>
          </a:p>
          <a:p>
            <a:pPr marL="0" lvl="0" indent="0" eaLnBrk="0" fontAlgn="base" hangingPunct="0">
              <a:spcBef>
                <a:spcPct val="20000"/>
              </a:spcBef>
              <a:spcAft>
                <a:spcPct val="0"/>
              </a:spcAft>
              <a:buClrTx/>
              <a:buSzTx/>
              <a:buNone/>
              <a:defRPr/>
            </a:pPr>
            <a:r>
              <a:rPr lang="de-DE" sz="1400" b="1" dirty="0">
                <a:solidFill>
                  <a:srgbClr val="FFFFCC"/>
                </a:solidFill>
              </a:rPr>
              <a:t>Nein sagen</a:t>
            </a:r>
          </a:p>
          <a:p>
            <a:pPr marL="342900" lvl="0" eaLnBrk="0" fontAlgn="base" hangingPunct="0">
              <a:spcBef>
                <a:spcPct val="20000"/>
              </a:spcBef>
              <a:spcAft>
                <a:spcPct val="0"/>
              </a:spcAft>
              <a:buClrTx/>
              <a:buSzTx/>
              <a:buFontTx/>
              <a:buChar char="•"/>
              <a:defRPr/>
            </a:pPr>
            <a:r>
              <a:rPr lang="de-DE" sz="1400" dirty="0">
                <a:solidFill>
                  <a:srgbClr val="FFFFCC"/>
                </a:solidFill>
              </a:rPr>
              <a:t>Nein sagen können ist wichtig, sagen Sie es jeden Tag!</a:t>
            </a:r>
          </a:p>
          <a:p>
            <a:pPr marL="342900" lvl="0" eaLnBrk="0" fontAlgn="base" hangingPunct="0">
              <a:spcBef>
                <a:spcPct val="20000"/>
              </a:spcBef>
              <a:spcAft>
                <a:spcPct val="0"/>
              </a:spcAft>
              <a:buClrTx/>
              <a:buSzTx/>
              <a:buFontTx/>
              <a:buChar char="•"/>
              <a:defRPr/>
            </a:pPr>
            <a:r>
              <a:rPr lang="de-DE" sz="1400" dirty="0">
                <a:solidFill>
                  <a:srgbClr val="FFFFCC"/>
                </a:solidFill>
              </a:rPr>
              <a:t>Üben Sie das Nein sagen, indem Sie sich Situationen suchen, in denen Ihnen das Nein sagen leicht fällt!</a:t>
            </a:r>
          </a:p>
          <a:p>
            <a:pPr marL="342900" lvl="0" eaLnBrk="0" fontAlgn="base" hangingPunct="0">
              <a:spcBef>
                <a:spcPct val="20000"/>
              </a:spcBef>
              <a:spcAft>
                <a:spcPct val="0"/>
              </a:spcAft>
              <a:buClrTx/>
              <a:buSzTx/>
              <a:buFontTx/>
              <a:buChar char="•"/>
              <a:defRPr/>
            </a:pPr>
            <a:r>
              <a:rPr lang="de-DE" sz="1400" dirty="0">
                <a:solidFill>
                  <a:srgbClr val="FFFFCC"/>
                </a:solidFill>
              </a:rPr>
              <a:t>Entscheiden Sie sich für ein klares Ja, wenn Sie tatsächlich dazu stehen können!</a:t>
            </a:r>
          </a:p>
          <a:p>
            <a:pPr marL="0" lvl="0" indent="0" eaLnBrk="0" fontAlgn="base" hangingPunct="0">
              <a:spcBef>
                <a:spcPct val="20000"/>
              </a:spcBef>
              <a:spcAft>
                <a:spcPct val="0"/>
              </a:spcAft>
              <a:buClrTx/>
              <a:buSzTx/>
              <a:buNone/>
              <a:defRPr/>
            </a:pPr>
            <a:r>
              <a:rPr lang="de-DE" sz="1400" b="1" dirty="0">
                <a:solidFill>
                  <a:srgbClr val="FFFFCC"/>
                </a:solidFill>
              </a:rPr>
              <a:t>Ziele verfolgen</a:t>
            </a:r>
          </a:p>
          <a:p>
            <a:pPr marL="342900" lvl="0" eaLnBrk="0" fontAlgn="base" hangingPunct="0">
              <a:spcBef>
                <a:spcPct val="20000"/>
              </a:spcBef>
              <a:spcAft>
                <a:spcPct val="0"/>
              </a:spcAft>
              <a:buClrTx/>
              <a:buSzTx/>
              <a:buFontTx/>
              <a:buChar char="•"/>
              <a:defRPr/>
            </a:pPr>
            <a:r>
              <a:rPr lang="de-DE" sz="1400" dirty="0">
                <a:solidFill>
                  <a:srgbClr val="FFFFCC"/>
                </a:solidFill>
              </a:rPr>
              <a:t>Verfolgen Sie Ihre persönlichen Ziele!</a:t>
            </a:r>
          </a:p>
          <a:p>
            <a:pPr marL="342900" lvl="0" eaLnBrk="0" fontAlgn="base" hangingPunct="0">
              <a:spcBef>
                <a:spcPct val="20000"/>
              </a:spcBef>
              <a:spcAft>
                <a:spcPct val="0"/>
              </a:spcAft>
              <a:buClrTx/>
              <a:buSzTx/>
              <a:buFontTx/>
              <a:buChar char="•"/>
              <a:defRPr/>
            </a:pPr>
            <a:r>
              <a:rPr lang="de-DE" sz="1400" dirty="0">
                <a:solidFill>
                  <a:srgbClr val="FFFFCC"/>
                </a:solidFill>
              </a:rPr>
              <a:t>Wenn Sie Ihr Ziel kennen, ergibt sich der Weg oftmals von selbst!</a:t>
            </a:r>
          </a:p>
          <a:p>
            <a:pPr marL="342900" lvl="0" eaLnBrk="0" fontAlgn="base" hangingPunct="0">
              <a:spcBef>
                <a:spcPct val="20000"/>
              </a:spcBef>
              <a:spcAft>
                <a:spcPct val="0"/>
              </a:spcAft>
              <a:buClrTx/>
              <a:buSzTx/>
              <a:buFontTx/>
              <a:buChar char="•"/>
              <a:defRPr/>
            </a:pPr>
            <a:r>
              <a:rPr lang="de-DE" sz="1400" dirty="0">
                <a:solidFill>
                  <a:srgbClr val="FFFFCC"/>
                </a:solidFill>
              </a:rPr>
              <a:t>Viele Wege führen nach Rom!</a:t>
            </a:r>
          </a:p>
        </p:txBody>
      </p:sp>
    </p:spTree>
    <p:extLst>
      <p:ext uri="{BB962C8B-B14F-4D97-AF65-F5344CB8AC3E}">
        <p14:creationId xmlns:p14="http://schemas.microsoft.com/office/powerpoint/2010/main" val="307471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025019"/>
            <a:ext cx="10363200" cy="914400"/>
          </a:xfrm>
        </p:spPr>
        <p:txBody>
          <a:bodyPr/>
          <a:lstStyle/>
          <a:p>
            <a:pPr algn="ctr" eaLnBrk="0" fontAlgn="base" hangingPunct="0">
              <a:spcBef>
                <a:spcPct val="20000"/>
              </a:spcBef>
              <a:spcAft>
                <a:spcPct val="0"/>
              </a:spcAft>
              <a:defRPr/>
            </a:pPr>
            <a:r>
              <a:rPr lang="de-DE" altLang="de-DE" sz="3200" dirty="0" smtClean="0">
                <a:solidFill>
                  <a:srgbClr val="FFFFCC"/>
                </a:solidFill>
                <a:latin typeface="+mn-lt"/>
                <a:ea typeface="+mn-ea"/>
                <a:cs typeface="+mn-cs"/>
              </a:rPr>
              <a:t>Früh morgens auf Entsorgungstour</a:t>
            </a:r>
            <a:endParaRPr lang="de-DE" sz="3200" dirty="0">
              <a:solidFill>
                <a:srgbClr val="FFFFCC"/>
              </a:solidFill>
              <a:latin typeface="+mn-lt"/>
              <a:ea typeface="+mn-ea"/>
              <a:cs typeface="+mn-cs"/>
            </a:endParaRPr>
          </a:p>
        </p:txBody>
      </p:sp>
      <p:sp>
        <p:nvSpPr>
          <p:cNvPr id="3" name="Inhaltsplatzhalter 2"/>
          <p:cNvSpPr>
            <a:spLocks noGrp="1"/>
          </p:cNvSpPr>
          <p:nvPr>
            <p:ph idx="1"/>
          </p:nvPr>
        </p:nvSpPr>
        <p:spPr>
          <a:xfrm>
            <a:off x="1219200" y="2051188"/>
            <a:ext cx="10363200" cy="4572000"/>
          </a:xfrm>
        </p:spPr>
        <p:txBody>
          <a:bodyPr>
            <a:normAutofit/>
          </a:bodyPr>
          <a:lstStyle/>
          <a:p>
            <a:pPr marL="0" indent="0" eaLnBrk="0" fontAlgn="base" hangingPunct="0">
              <a:spcBef>
                <a:spcPct val="20000"/>
              </a:spcBef>
              <a:spcAft>
                <a:spcPct val="0"/>
              </a:spcAft>
              <a:buClrTx/>
              <a:buSzTx/>
              <a:buNone/>
              <a:defRPr/>
            </a:pPr>
            <a:r>
              <a:rPr lang="de-DE" sz="1400" dirty="0">
                <a:solidFill>
                  <a:srgbClr val="FFFFCC"/>
                </a:solidFill>
              </a:rPr>
              <a:t>Karl und Frieda saßen wie jeden Morgen auf Ihrem Müllwagen, es war warm und trocken, aber noch </a:t>
            </a:r>
            <a:r>
              <a:rPr lang="de-DE" sz="1400" dirty="0" smtClean="0">
                <a:solidFill>
                  <a:srgbClr val="FFFFCC"/>
                </a:solidFill>
              </a:rPr>
              <a:t>dunkel. Beide </a:t>
            </a:r>
            <a:r>
              <a:rPr lang="de-DE" sz="1400" dirty="0">
                <a:solidFill>
                  <a:srgbClr val="FFFFCC"/>
                </a:solidFill>
              </a:rPr>
              <a:t>waren noch etwas müde und schwiegen, aber Karl war unruhig, etwas beschäftigte ihn. </a:t>
            </a:r>
            <a:endParaRPr lang="de-DE" sz="1400" dirty="0" smtClean="0">
              <a:solidFill>
                <a:srgbClr val="FFFFCC"/>
              </a:solidFill>
            </a:endParaRPr>
          </a:p>
          <a:p>
            <a:pPr marL="0" indent="0" eaLnBrk="0" fontAlgn="base" hangingPunct="0">
              <a:spcBef>
                <a:spcPct val="20000"/>
              </a:spcBef>
              <a:spcAft>
                <a:spcPct val="0"/>
              </a:spcAft>
              <a:buClrTx/>
              <a:buSzTx/>
              <a:buNone/>
              <a:defRPr/>
            </a:pPr>
            <a:endParaRPr lang="de-DE" sz="1400" dirty="0">
              <a:solidFill>
                <a:srgbClr val="FFFFCC"/>
              </a:solidFill>
            </a:endParaRPr>
          </a:p>
          <a:p>
            <a:pPr marL="0" indent="0" eaLnBrk="0" fontAlgn="base" hangingPunct="0">
              <a:spcBef>
                <a:spcPct val="20000"/>
              </a:spcBef>
              <a:spcAft>
                <a:spcPct val="0"/>
              </a:spcAft>
              <a:buClrTx/>
              <a:buSzTx/>
              <a:buNone/>
              <a:defRPr/>
            </a:pPr>
            <a:r>
              <a:rPr lang="de-DE" sz="1400" dirty="0" smtClean="0">
                <a:solidFill>
                  <a:srgbClr val="FFFFCC"/>
                </a:solidFill>
              </a:rPr>
              <a:t>Dann </a:t>
            </a:r>
            <a:r>
              <a:rPr lang="de-DE" sz="1400" dirty="0">
                <a:solidFill>
                  <a:srgbClr val="FFFFCC"/>
                </a:solidFill>
              </a:rPr>
              <a:t>brach es aus ihm heraus und er wandte sich an Frieda, als sie gerade wieder in den LKW zugestiegen war</a:t>
            </a:r>
            <a:r>
              <a:rPr lang="de-DE" sz="1400" dirty="0" smtClean="0">
                <a:solidFill>
                  <a:srgbClr val="FFFFCC"/>
                </a:solidFill>
              </a:rPr>
              <a:t>: „</a:t>
            </a:r>
            <a:r>
              <a:rPr lang="de-DE" sz="1400" dirty="0">
                <a:solidFill>
                  <a:srgbClr val="FFFFCC"/>
                </a:solidFill>
              </a:rPr>
              <a:t>Weißt Du, wie ich mich manchmal fühle? Es ist, als ob da zwei Ungeheuer in meinem Herzen miteinander kämpfen würden. </a:t>
            </a:r>
            <a:r>
              <a:rPr lang="de-DE" sz="1400" dirty="0" smtClean="0">
                <a:solidFill>
                  <a:srgbClr val="FFFFCC"/>
                </a:solidFill>
              </a:rPr>
              <a:t>Eines </a:t>
            </a:r>
            <a:r>
              <a:rPr lang="de-DE" sz="1400" dirty="0">
                <a:solidFill>
                  <a:srgbClr val="FFFFCC"/>
                </a:solidFill>
              </a:rPr>
              <a:t>der beiden lebt in einer Welt, wo es rachsüchtig, aggressiv und hinterlistig zugeht und will zerstören. </a:t>
            </a:r>
            <a:r>
              <a:rPr lang="de-DE" sz="1400" dirty="0" smtClean="0">
                <a:solidFill>
                  <a:srgbClr val="FFFFCC"/>
                </a:solidFill>
              </a:rPr>
              <a:t>Das </a:t>
            </a:r>
            <a:r>
              <a:rPr lang="de-DE" sz="1400" dirty="0">
                <a:solidFill>
                  <a:srgbClr val="FFFFCC"/>
                </a:solidFill>
              </a:rPr>
              <a:t>andere hingegen ist in einer Welt, in der es liebevoll, sanft zugeht und nimmt Anteil am Leben anderer</a:t>
            </a:r>
            <a:r>
              <a:rPr lang="de-DE" sz="1400" dirty="0" smtClean="0">
                <a:solidFill>
                  <a:srgbClr val="FFFFCC"/>
                </a:solidFill>
              </a:rPr>
              <a:t>.“</a:t>
            </a:r>
          </a:p>
          <a:p>
            <a:pPr marL="0" indent="0" eaLnBrk="0" fontAlgn="base" hangingPunct="0">
              <a:spcBef>
                <a:spcPct val="20000"/>
              </a:spcBef>
              <a:spcAft>
                <a:spcPct val="0"/>
              </a:spcAft>
              <a:buClrTx/>
              <a:buSzTx/>
              <a:buNone/>
              <a:defRPr/>
            </a:pPr>
            <a:endParaRPr lang="de-DE" sz="1400" dirty="0">
              <a:solidFill>
                <a:srgbClr val="FFFFCC"/>
              </a:solidFill>
            </a:endParaRPr>
          </a:p>
          <a:p>
            <a:pPr marL="0" indent="0" eaLnBrk="0" fontAlgn="base" hangingPunct="0">
              <a:spcBef>
                <a:spcPct val="20000"/>
              </a:spcBef>
              <a:spcAft>
                <a:spcPct val="0"/>
              </a:spcAft>
              <a:buClrTx/>
              <a:buSzTx/>
              <a:buNone/>
              <a:defRPr/>
            </a:pPr>
            <a:r>
              <a:rPr lang="de-DE" sz="1400" dirty="0">
                <a:solidFill>
                  <a:srgbClr val="FFFFCC"/>
                </a:solidFill>
              </a:rPr>
              <a:t>Frieda stieß ihn an und wollte schon sagen, dass er sich gestern Abend wohl zu lange billige </a:t>
            </a:r>
            <a:r>
              <a:rPr lang="de-DE" sz="1400" dirty="0" err="1" smtClean="0">
                <a:solidFill>
                  <a:srgbClr val="FFFFCC"/>
                </a:solidFill>
              </a:rPr>
              <a:t>Phantasy</a:t>
            </a:r>
            <a:r>
              <a:rPr lang="de-DE" sz="1400" dirty="0" smtClean="0">
                <a:solidFill>
                  <a:srgbClr val="FFFFCC"/>
                </a:solidFill>
              </a:rPr>
              <a:t>-Filme </a:t>
            </a:r>
            <a:r>
              <a:rPr lang="de-DE" sz="1400" dirty="0">
                <a:solidFill>
                  <a:srgbClr val="FFFFCC"/>
                </a:solidFill>
              </a:rPr>
              <a:t>reingezogen hätte, fragte dann aber</a:t>
            </a:r>
            <a:r>
              <a:rPr lang="de-DE" sz="1400" dirty="0" smtClean="0">
                <a:solidFill>
                  <a:srgbClr val="FFFFCC"/>
                </a:solidFill>
              </a:rPr>
              <a:t>: „</a:t>
            </a:r>
            <a:r>
              <a:rPr lang="de-DE" sz="1400" dirty="0">
                <a:solidFill>
                  <a:srgbClr val="FFFFCC"/>
                </a:solidFill>
              </a:rPr>
              <a:t>Welcher der beiden wird den Kampf um Dein Herz gewinnen</a:t>
            </a:r>
            <a:r>
              <a:rPr lang="de-DE" sz="1400" dirty="0" smtClean="0">
                <a:solidFill>
                  <a:srgbClr val="FFFFCC"/>
                </a:solidFill>
              </a:rPr>
              <a:t>?“</a:t>
            </a:r>
          </a:p>
          <a:p>
            <a:pPr marL="0" indent="0" eaLnBrk="0" fontAlgn="base" hangingPunct="0">
              <a:spcBef>
                <a:spcPct val="20000"/>
              </a:spcBef>
              <a:spcAft>
                <a:spcPct val="0"/>
              </a:spcAft>
              <a:buClrTx/>
              <a:buSzTx/>
              <a:buNone/>
              <a:defRPr/>
            </a:pPr>
            <a:endParaRPr lang="de-DE" sz="1400" dirty="0">
              <a:solidFill>
                <a:srgbClr val="FFFFCC"/>
              </a:solidFill>
            </a:endParaRPr>
          </a:p>
          <a:p>
            <a:pPr marL="0" indent="0" eaLnBrk="0" fontAlgn="base" hangingPunct="0">
              <a:spcBef>
                <a:spcPct val="20000"/>
              </a:spcBef>
              <a:spcAft>
                <a:spcPct val="0"/>
              </a:spcAft>
              <a:buClrTx/>
              <a:buSzTx/>
              <a:buNone/>
              <a:defRPr/>
            </a:pPr>
            <a:r>
              <a:rPr lang="de-DE" sz="1400" dirty="0">
                <a:solidFill>
                  <a:srgbClr val="FFFFCC"/>
                </a:solidFill>
              </a:rPr>
              <a:t>„Das Ungeheuer…“, fing Karl an, als er wieder vor Tonnen zu halten kam, die Frieda sich zu leeren anschickte. Als sie wieder eingestiegen war sprach er weiter: „…dem ich Futter </a:t>
            </a:r>
            <a:r>
              <a:rPr lang="de-DE" sz="1400">
                <a:solidFill>
                  <a:srgbClr val="FFFFCC"/>
                </a:solidFill>
              </a:rPr>
              <a:t>gebe</a:t>
            </a:r>
            <a:r>
              <a:rPr lang="de-DE" sz="1400" smtClean="0">
                <a:solidFill>
                  <a:srgbClr val="FFFFCC"/>
                </a:solidFill>
              </a:rPr>
              <a:t>.“</a:t>
            </a:r>
            <a:endParaRPr lang="de-DE" sz="1400" dirty="0">
              <a:solidFill>
                <a:srgbClr val="FFFFCC"/>
              </a:solidFill>
            </a:endParaRPr>
          </a:p>
        </p:txBody>
      </p:sp>
    </p:spTree>
    <p:extLst>
      <p:ext uri="{BB962C8B-B14F-4D97-AF65-F5344CB8AC3E}">
        <p14:creationId xmlns:p14="http://schemas.microsoft.com/office/powerpoint/2010/main" val="405106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benddämmerung-Entwurfsvorlag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4010320_TF03460533" id="{077BBB4D-EA74-4AAE-97B5-3C6746559277}" vid="{73635C5A-421E-4FC1-8882-3E4F5C2355B1}"/>
    </a:ext>
  </a:extLst>
</a:theme>
</file>

<file path=ppt/theme/theme2.xml><?xml version="1.0" encoding="utf-8"?>
<a:theme xmlns:a="http://schemas.openxmlformats.org/drawingml/2006/main" name="Office-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C28D37-012A-4F78-8189-E37D3400689D}">
  <ds:schemaRefs>
    <ds:schemaRef ds:uri="http://schemas.microsoft.com/sharepoint/v3/contenttype/forms"/>
  </ds:schemaRefs>
</ds:datastoreItem>
</file>

<file path=customXml/itemProps2.xml><?xml version="1.0" encoding="utf-8"?>
<ds:datastoreItem xmlns:ds="http://schemas.openxmlformats.org/officeDocument/2006/customXml" ds:itemID="{8AFFFBF3-BB42-47F7-806D-D5417A96E6A8}">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B6B1B62E-928A-4006-B97D-326E5E8B4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Abenddämmerung-Designfolien</Template>
  <TotalTime>0</TotalTime>
  <Words>1778</Words>
  <Application>Microsoft Office PowerPoint</Application>
  <PresentationFormat>Breitbild</PresentationFormat>
  <Paragraphs>232</Paragraphs>
  <Slides>33</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Segoe UI Emoji</vt:lpstr>
      <vt:lpstr>Times New Roman</vt:lpstr>
      <vt:lpstr>Wingdings</vt:lpstr>
      <vt:lpstr>Wingdings 2</vt:lpstr>
      <vt:lpstr>Wingdings 3</vt:lpstr>
      <vt:lpstr>Abenddämmerung-Entwurfsvorlage</vt:lpstr>
      <vt:lpstr>Resilienz Das Immunsystem der Seele</vt:lpstr>
      <vt:lpstr>Inhaltsverzeichnis</vt:lpstr>
      <vt:lpstr>Zur Einstimmung  einfach anklicken https://www.youtube.com/watch?v=NnA1uYOmHN4</vt:lpstr>
      <vt:lpstr>Resilienz ist Widerstandskraft und Achtsamkeit</vt:lpstr>
      <vt:lpstr>Das bedeutet Resilienz</vt:lpstr>
      <vt:lpstr>Ruhe, Entspannung und Stärke</vt:lpstr>
      <vt:lpstr>Ich, Langsamkeit, Interesse</vt:lpstr>
      <vt:lpstr>Entlastung, Nein sagen, Ziele</vt:lpstr>
      <vt:lpstr>Früh morgens auf Entsorgungstour</vt:lpstr>
      <vt:lpstr>Die 7 Säulen der Resilienz</vt:lpstr>
      <vt:lpstr>1. Säule: Optimismus</vt:lpstr>
      <vt:lpstr>2. Säule: Akzeptanz</vt:lpstr>
      <vt:lpstr>3. Säule: Lösungsorientierung</vt:lpstr>
      <vt:lpstr>4. Säule: Opferrolle verlassen</vt:lpstr>
      <vt:lpstr>5. Säule: Verantwortung übernehmen</vt:lpstr>
      <vt:lpstr>6. Säule: Beziehungen gestalten</vt:lpstr>
      <vt:lpstr>7. Säule: Zukunft gestalten</vt:lpstr>
      <vt:lpstr>Kleiner Resilienz-Test</vt:lpstr>
      <vt:lpstr>Kleiner Resilienz-Test  Los geht’s mit Frage 1</vt:lpstr>
      <vt:lpstr>Kleiner Resilienz-Test  Frage 2</vt:lpstr>
      <vt:lpstr>Kleiner Resilienz-Test  Frage 3</vt:lpstr>
      <vt:lpstr>Kleiner Resilienz-Test  Frage 4</vt:lpstr>
      <vt:lpstr>Kleiner Resilienz-Test  Frage 5</vt:lpstr>
      <vt:lpstr>Kleiner Resilienz-Test  Frage 6</vt:lpstr>
      <vt:lpstr>Kleiner Resilienz-Test  Frage 7</vt:lpstr>
      <vt:lpstr>Kleiner Resilienz-Test  Ihr Ergebnis</vt:lpstr>
      <vt:lpstr>Und als erste Hilfe: Ihr persönliches Schatzkästchen</vt:lpstr>
      <vt:lpstr>Legen Sie Ihr persönliches Schatzkästchen an</vt:lpstr>
      <vt:lpstr>Und so geht’s:</vt:lpstr>
      <vt:lpstr>Hier noch einige Ideen für die wichtigsten Bereiche:</vt:lpstr>
      <vt:lpstr>Große Steine, Kieselsteine, Sand</vt:lpstr>
      <vt:lpstr>… und nicht zuletzt:  Der kleine Trick mit dem Glas</vt:lpstr>
      <vt:lpstr>Bitte beachten Sie: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Resilienz Das Immunsystem der Seele</dc:title>
  <dc:creator>Dormagen</dc:creator>
  <cp:lastModifiedBy>Dormagen</cp:lastModifiedBy>
  <cp:revision>96</cp:revision>
  <dcterms:created xsi:type="dcterms:W3CDTF">2020-12-21T11:26:47Z</dcterms:created>
  <dcterms:modified xsi:type="dcterms:W3CDTF">2021-01-12T11:32:02Z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